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17"/>
  </p:notesMasterIdLst>
  <p:sldIdLst>
    <p:sldId id="1056" r:id="rId2"/>
    <p:sldId id="1055" r:id="rId3"/>
    <p:sldId id="1057" r:id="rId4"/>
    <p:sldId id="1058" r:id="rId5"/>
    <p:sldId id="1059" r:id="rId6"/>
    <p:sldId id="1060" r:id="rId7"/>
    <p:sldId id="1062" r:id="rId8"/>
    <p:sldId id="1063" r:id="rId9"/>
    <p:sldId id="1064" r:id="rId10"/>
    <p:sldId id="264" r:id="rId11"/>
    <p:sldId id="1065" r:id="rId12"/>
    <p:sldId id="1066" r:id="rId13"/>
    <p:sldId id="1067" r:id="rId14"/>
    <p:sldId id="1068" r:id="rId15"/>
    <p:sldId id="1061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871F1F-E68C-4881-9270-02AAF1AFCC6B}" v="59" dt="2024-01-10T14:32:28.05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55" d="100"/>
          <a:sy n="55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032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53105-92F0-409F-B1E8-EECAFB9D530D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CAD382-18E3-4899-983C-88FC1C4AB3B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966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11" Type="http://schemas.openxmlformats.org/officeDocument/2006/relationships/image" Target="../media/image1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 Black Texture" descr="A black and white photo of a black and white photo of a black and white photo of a black and white photo of a black and white photo of a black and white photo of a black and&#10;&#10;Description automatically generated">
            <a:extLst>
              <a:ext uri="{FF2B5EF4-FFF2-40B4-BE49-F238E27FC236}">
                <a16:creationId xmlns:a16="http://schemas.microsoft.com/office/drawing/2014/main" id="{376AA286-B886-B488-C448-E43EAD6082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5" name="!! Red Grad">
            <a:extLst>
              <a:ext uri="{FF2B5EF4-FFF2-40B4-BE49-F238E27FC236}">
                <a16:creationId xmlns:a16="http://schemas.microsoft.com/office/drawing/2014/main" id="{5B0FB5C4-42E8-548B-6056-28475B2E63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4000" y="0"/>
            <a:ext cx="17780000" cy="13716000"/>
          </a:xfrm>
          <a:prstGeom prst="rect">
            <a:avLst/>
          </a:prstGeom>
        </p:spPr>
      </p:pic>
      <p:pic>
        <p:nvPicPr>
          <p:cNvPr id="8" name="!! DRIVEN">
            <a:extLst>
              <a:ext uri="{FF2B5EF4-FFF2-40B4-BE49-F238E27FC236}">
                <a16:creationId xmlns:a16="http://schemas.microsoft.com/office/drawing/2014/main" id="{1C5DF4BA-05D3-05C3-8631-54A3B7560D8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4013" y="6642153"/>
            <a:ext cx="7550278" cy="1292162"/>
          </a:xfrm>
          <a:prstGeom prst="rect">
            <a:avLst/>
          </a:prstGeom>
        </p:spPr>
      </p:pic>
      <p:pic>
        <p:nvPicPr>
          <p:cNvPr id="10" name="!! MASTERY">
            <a:extLst>
              <a:ext uri="{FF2B5EF4-FFF2-40B4-BE49-F238E27FC236}">
                <a16:creationId xmlns:a16="http://schemas.microsoft.com/office/drawing/2014/main" id="{C7C7AD86-33F5-3321-E6FB-24DDD584B13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29272" y="6642153"/>
            <a:ext cx="9703880" cy="1292162"/>
          </a:xfrm>
          <a:prstGeom prst="rect">
            <a:avLst/>
          </a:prstGeom>
        </p:spPr>
      </p:pic>
      <p:sp>
        <p:nvSpPr>
          <p:cNvPr id="13" name="!! X">
            <a:extLst>
              <a:ext uri="{FF2B5EF4-FFF2-40B4-BE49-F238E27FC236}">
                <a16:creationId xmlns:a16="http://schemas.microsoft.com/office/drawing/2014/main" id="{8A858F99-C8CB-3980-4F8D-DD95094509AA}"/>
              </a:ext>
            </a:extLst>
          </p:cNvPr>
          <p:cNvSpPr>
            <a:spLocks noChangeAspect="1"/>
          </p:cNvSpPr>
          <p:nvPr/>
        </p:nvSpPr>
        <p:spPr>
          <a:xfrm>
            <a:off x="7566680" y="3261344"/>
            <a:ext cx="6779540" cy="8107172"/>
          </a:xfrm>
          <a:custGeom>
            <a:avLst/>
            <a:gdLst>
              <a:gd name="connsiteX0" fmla="*/ 1344930 w 2548699"/>
              <a:gd name="connsiteY0" fmla="*/ 1629537 h 3047809"/>
              <a:gd name="connsiteX1" fmla="*/ 1322832 w 2548699"/>
              <a:gd name="connsiteY1" fmla="*/ 1621917 h 3047809"/>
              <a:gd name="connsiteX2" fmla="*/ 1301306 w 2548699"/>
              <a:gd name="connsiteY2" fmla="*/ 1628870 h 3047809"/>
              <a:gd name="connsiteX3" fmla="*/ 1281017 w 2548699"/>
              <a:gd name="connsiteY3" fmla="*/ 1649730 h 3047809"/>
              <a:gd name="connsiteX4" fmla="*/ 275844 w 2548699"/>
              <a:gd name="connsiteY4" fmla="*/ 3047810 h 3047809"/>
              <a:gd name="connsiteX5" fmla="*/ 0 w 2548699"/>
              <a:gd name="connsiteY5" fmla="*/ 3047810 h 3047809"/>
              <a:gd name="connsiteX6" fmla="*/ 1150715 w 2548699"/>
              <a:gd name="connsiteY6" fmla="*/ 1458754 h 3047809"/>
              <a:gd name="connsiteX7" fmla="*/ 800195 w 2548699"/>
              <a:gd name="connsiteY7" fmla="*/ 984218 h 3047809"/>
              <a:gd name="connsiteX8" fmla="*/ 1096328 w 2548699"/>
              <a:gd name="connsiteY8" fmla="*/ 984218 h 3047809"/>
              <a:gd name="connsiteX9" fmla="*/ 1286161 w 2548699"/>
              <a:gd name="connsiteY9" fmla="*/ 1263872 h 3047809"/>
              <a:gd name="connsiteX10" fmla="*/ 1302639 w 2548699"/>
              <a:gd name="connsiteY10" fmla="*/ 1281589 h 3047809"/>
              <a:gd name="connsiteX11" fmla="*/ 1320356 w 2548699"/>
              <a:gd name="connsiteY11" fmla="*/ 1289209 h 3047809"/>
              <a:gd name="connsiteX12" fmla="*/ 1338739 w 2548699"/>
              <a:gd name="connsiteY12" fmla="*/ 1282922 h 3047809"/>
              <a:gd name="connsiteX13" fmla="*/ 1357122 w 2548699"/>
              <a:gd name="connsiteY13" fmla="*/ 1263968 h 3047809"/>
              <a:gd name="connsiteX14" fmla="*/ 2263997 w 2548699"/>
              <a:gd name="connsiteY14" fmla="*/ 0 h 3047809"/>
              <a:gd name="connsiteX15" fmla="*/ 2548699 w 2548699"/>
              <a:gd name="connsiteY15" fmla="*/ 0 h 3047809"/>
              <a:gd name="connsiteX16" fmla="*/ 1491043 w 2548699"/>
              <a:gd name="connsiteY16" fmla="*/ 1458754 h 3047809"/>
              <a:gd name="connsiteX17" fmla="*/ 1841564 w 2548699"/>
              <a:gd name="connsiteY17" fmla="*/ 1933289 h 3047809"/>
              <a:gd name="connsiteX18" fmla="*/ 1561910 w 2548699"/>
              <a:gd name="connsiteY18" fmla="*/ 1933289 h 3047809"/>
              <a:gd name="connsiteX19" fmla="*/ 1364552 w 2548699"/>
              <a:gd name="connsiteY19" fmla="*/ 1649825 h 3047809"/>
              <a:gd name="connsiteX20" fmla="*/ 1344930 w 2548699"/>
              <a:gd name="connsiteY20" fmla="*/ 1629537 h 304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48699" h="3047809">
                <a:moveTo>
                  <a:pt x="1344930" y="1629537"/>
                </a:moveTo>
                <a:cubicBezTo>
                  <a:pt x="1337786" y="1624489"/>
                  <a:pt x="1330357" y="1621917"/>
                  <a:pt x="1322832" y="1621917"/>
                </a:cubicBezTo>
                <a:cubicBezTo>
                  <a:pt x="1316069" y="1621917"/>
                  <a:pt x="1308926" y="1624203"/>
                  <a:pt x="1301306" y="1628870"/>
                </a:cubicBezTo>
                <a:cubicBezTo>
                  <a:pt x="1293686" y="1633538"/>
                  <a:pt x="1286923" y="1640491"/>
                  <a:pt x="1281017" y="1649730"/>
                </a:cubicBezTo>
                <a:lnTo>
                  <a:pt x="275844" y="3047810"/>
                </a:lnTo>
                <a:lnTo>
                  <a:pt x="0" y="3047810"/>
                </a:lnTo>
                <a:lnTo>
                  <a:pt x="1150715" y="1458754"/>
                </a:lnTo>
                <a:lnTo>
                  <a:pt x="800195" y="984218"/>
                </a:lnTo>
                <a:lnTo>
                  <a:pt x="1096328" y="984218"/>
                </a:lnTo>
                <a:lnTo>
                  <a:pt x="1286161" y="1263872"/>
                </a:lnTo>
                <a:cubicBezTo>
                  <a:pt x="1291209" y="1271492"/>
                  <a:pt x="1296734" y="1277398"/>
                  <a:pt x="1302639" y="1281589"/>
                </a:cubicBezTo>
                <a:cubicBezTo>
                  <a:pt x="1308545" y="1285780"/>
                  <a:pt x="1314450" y="1288352"/>
                  <a:pt x="1320356" y="1289209"/>
                </a:cubicBezTo>
                <a:cubicBezTo>
                  <a:pt x="1326261" y="1289209"/>
                  <a:pt x="1332357" y="1287113"/>
                  <a:pt x="1338739" y="1282922"/>
                </a:cubicBezTo>
                <a:cubicBezTo>
                  <a:pt x="1345025" y="1278731"/>
                  <a:pt x="1351217" y="1272350"/>
                  <a:pt x="1357122" y="1263968"/>
                </a:cubicBezTo>
                <a:lnTo>
                  <a:pt x="2263997" y="0"/>
                </a:lnTo>
                <a:lnTo>
                  <a:pt x="2548699" y="0"/>
                </a:lnTo>
                <a:lnTo>
                  <a:pt x="1491043" y="1458754"/>
                </a:lnTo>
                <a:lnTo>
                  <a:pt x="1841564" y="1933289"/>
                </a:lnTo>
                <a:lnTo>
                  <a:pt x="1561910" y="1933289"/>
                </a:lnTo>
                <a:lnTo>
                  <a:pt x="1364552" y="1649825"/>
                </a:lnTo>
                <a:cubicBezTo>
                  <a:pt x="1358646" y="1641348"/>
                  <a:pt x="1352074" y="1634681"/>
                  <a:pt x="1344930" y="1629537"/>
                </a:cubicBezTo>
                <a:close/>
              </a:path>
            </a:pathLst>
          </a:custGeom>
          <a:gradFill>
            <a:gsLst>
              <a:gs pos="10000">
                <a:srgbClr val="FFFFFF">
                  <a:alpha val="0"/>
                </a:srgbClr>
              </a:gs>
              <a:gs pos="24000">
                <a:srgbClr val="FFFFFF"/>
              </a:gs>
              <a:gs pos="75000">
                <a:srgbClr val="FFFFFF"/>
              </a:gs>
              <a:gs pos="89000">
                <a:srgbClr val="FFFFFF">
                  <a:alpha val="0"/>
                </a:srgbClr>
              </a:gs>
            </a:gsLst>
            <a:lin ang="540000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600"/>
          </a:p>
        </p:txBody>
      </p:sp>
      <p:pic>
        <p:nvPicPr>
          <p:cNvPr id="19" name="!! CDW IT">
            <a:extLst>
              <a:ext uri="{FF2B5EF4-FFF2-40B4-BE49-F238E27FC236}">
                <a16:creationId xmlns:a16="http://schemas.microsoft.com/office/drawing/2014/main" id="{1D37325C-CF48-413C-9CE3-9E8234066D9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364200" y="11209338"/>
            <a:ext cx="5541264" cy="117621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8DA28E-5F06-9E9C-C9DE-7A54D7B232A6}"/>
              </a:ext>
            </a:extLst>
          </p:cNvPr>
          <p:cNvGrpSpPr/>
          <p:nvPr userDrawn="1"/>
        </p:nvGrpSpPr>
        <p:grpSpPr>
          <a:xfrm>
            <a:off x="1066606" y="961681"/>
            <a:ext cx="8305088" cy="1850626"/>
            <a:chOff x="4904564" y="986233"/>
            <a:chExt cx="4152544" cy="925313"/>
          </a:xfrm>
        </p:grpSpPr>
        <p:pic>
          <p:nvPicPr>
            <p:cNvPr id="3" name="Picture 2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650F1E79-D55B-0201-3627-EC16C9BE92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/>
            <a:srcRect l="4148" t="49854" r="42094" b="23256"/>
            <a:stretch/>
          </p:blipFill>
          <p:spPr>
            <a:xfrm>
              <a:off x="5079076" y="1620938"/>
              <a:ext cx="2159924" cy="290608"/>
            </a:xfrm>
            <a:prstGeom prst="rect">
              <a:avLst/>
            </a:prstGeom>
          </p:spPr>
        </p:pic>
        <p:pic>
          <p:nvPicPr>
            <p:cNvPr id="5" name="Picture 4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C2C8DE05-BC32-0FF2-298D-35710197CB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4904564" y="986233"/>
              <a:ext cx="4152544" cy="892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51661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 Black Texture" descr="A black and white photo of a black and white photo of a black and white photo of a black and white photo of a black and white photo of a black and white photo of a black and&#10;&#10;Description automatically generated">
            <a:extLst>
              <a:ext uri="{FF2B5EF4-FFF2-40B4-BE49-F238E27FC236}">
                <a16:creationId xmlns:a16="http://schemas.microsoft.com/office/drawing/2014/main" id="{C02A7FA7-A957-2F64-F627-576DB9C90A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77162" y="-2"/>
            <a:ext cx="24384000" cy="13716000"/>
          </a:xfrm>
          <a:prstGeom prst="rect">
            <a:avLst/>
          </a:prstGeom>
        </p:spPr>
      </p:pic>
      <p:sp>
        <p:nvSpPr>
          <p:cNvPr id="28" name="!! Red Grad">
            <a:extLst>
              <a:ext uri="{FF2B5EF4-FFF2-40B4-BE49-F238E27FC236}">
                <a16:creationId xmlns:a16="http://schemas.microsoft.com/office/drawing/2014/main" id="{37AF0A2F-B6B1-2AE2-C6B3-5B3C053BCAD5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custGeom>
            <a:avLst/>
            <a:gdLst>
              <a:gd name="connsiteX0" fmla="*/ 3474027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546230 h 6858000"/>
              <a:gd name="connsiteX3" fmla="*/ 11964093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4752366 h 6858000"/>
              <a:gd name="connsiteX6" fmla="*/ 3474027 w 12192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3474027" y="0"/>
                </a:moveTo>
                <a:lnTo>
                  <a:pt x="12192000" y="0"/>
                </a:lnTo>
                <a:lnTo>
                  <a:pt x="12192000" y="6546230"/>
                </a:lnTo>
                <a:lnTo>
                  <a:pt x="11964093" y="6858000"/>
                </a:lnTo>
                <a:lnTo>
                  <a:pt x="0" y="6858000"/>
                </a:lnTo>
                <a:lnTo>
                  <a:pt x="0" y="4752366"/>
                </a:lnTo>
                <a:lnTo>
                  <a:pt x="347402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9000">
                <a:schemeClr val="accent1">
                  <a:alpha val="0"/>
                </a:schemeClr>
              </a:gs>
            </a:gsLst>
            <a:lin ang="2160000" scaled="0"/>
          </a:gradFill>
          <a:ln w="0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600"/>
          </a:p>
        </p:txBody>
      </p:sp>
      <p:sp>
        <p:nvSpPr>
          <p:cNvPr id="35" name="!! White Grad">
            <a:extLst>
              <a:ext uri="{FF2B5EF4-FFF2-40B4-BE49-F238E27FC236}">
                <a16:creationId xmlns:a16="http://schemas.microsoft.com/office/drawing/2014/main" id="{C6470181-401D-C1F7-B5A5-73712F12F3DF}"/>
              </a:ext>
            </a:extLst>
          </p:cNvPr>
          <p:cNvSpPr/>
          <p:nvPr userDrawn="1"/>
        </p:nvSpPr>
        <p:spPr>
          <a:xfrm>
            <a:off x="3" y="0"/>
            <a:ext cx="6948054" cy="9504732"/>
          </a:xfrm>
          <a:custGeom>
            <a:avLst/>
            <a:gdLst>
              <a:gd name="connsiteX0" fmla="*/ 3311730 w 3474027"/>
              <a:gd name="connsiteY0" fmla="*/ 0 h 4752366"/>
              <a:gd name="connsiteX1" fmla="*/ 3474027 w 3474027"/>
              <a:gd name="connsiteY1" fmla="*/ 0 h 4752366"/>
              <a:gd name="connsiteX2" fmla="*/ 0 w 3474027"/>
              <a:gd name="connsiteY2" fmla="*/ 4752366 h 4752366"/>
              <a:gd name="connsiteX3" fmla="*/ 0 w 3474027"/>
              <a:gd name="connsiteY3" fmla="*/ 4530349 h 4752366"/>
              <a:gd name="connsiteX4" fmla="*/ 3311730 w 3474027"/>
              <a:gd name="connsiteY4" fmla="*/ 0 h 475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4027" h="4752366">
                <a:moveTo>
                  <a:pt x="3311730" y="0"/>
                </a:moveTo>
                <a:lnTo>
                  <a:pt x="3474027" y="0"/>
                </a:lnTo>
                <a:lnTo>
                  <a:pt x="0" y="4752366"/>
                </a:lnTo>
                <a:lnTo>
                  <a:pt x="0" y="4530349"/>
                </a:lnTo>
                <a:lnTo>
                  <a:pt x="3311730" y="0"/>
                </a:lnTo>
                <a:close/>
              </a:path>
            </a:pathLst>
          </a:custGeom>
          <a:gradFill>
            <a:gsLst>
              <a:gs pos="100000">
                <a:schemeClr val="bg1"/>
              </a:gs>
              <a:gs pos="11000">
                <a:schemeClr val="bg1">
                  <a:alpha val="0"/>
                </a:schemeClr>
              </a:gs>
            </a:gsLst>
            <a:lin ang="5400000" scaled="0"/>
          </a:gradFill>
          <a:ln w="19050" cap="sq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600"/>
          </a:p>
        </p:txBody>
      </p:sp>
      <p:pic>
        <p:nvPicPr>
          <p:cNvPr id="8" name="!! CDW IT">
            <a:extLst>
              <a:ext uri="{FF2B5EF4-FFF2-40B4-BE49-F238E27FC236}">
                <a16:creationId xmlns:a16="http://schemas.microsoft.com/office/drawing/2014/main" id="{7F416597-AEC1-E910-FE12-8A3A39D613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55840" y="12665300"/>
            <a:ext cx="3657600" cy="776380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9FD1E843-DEEB-3632-9347-8889D2ECF7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66282" y="1920876"/>
            <a:ext cx="18653760" cy="4937124"/>
          </a:xfrm>
          <a:prstGeom prst="rect">
            <a:avLst/>
          </a:prstGeom>
          <a:noFill/>
        </p:spPr>
        <p:txBody>
          <a:bodyPr lIns="91440" tIns="91440" rIns="182880" bIns="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0800" b="1" spc="-60" baseline="0">
                <a:solidFill>
                  <a:schemeClr val="bg1"/>
                </a:solidFill>
                <a:latin typeface="Source Sans Pro Black" panose="020B0803030403020204" pitchFamily="34" charset="0"/>
              </a:defRPr>
            </a:lvl1pPr>
          </a:lstStyle>
          <a:p>
            <a:r>
              <a:rPr lang="en-US"/>
              <a:t>Masterclass title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246778A8-7F42-07FB-1ABE-DECC039535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11040" y="6857998"/>
            <a:ext cx="18653760" cy="5486400"/>
          </a:xfrm>
          <a:prstGeom prst="rect">
            <a:avLst/>
          </a:prstGeom>
          <a:noFill/>
        </p:spPr>
        <p:txBody>
          <a:bodyPr lIns="91440" tIns="182880" rIns="182880" anchor="t" anchorCtr="0">
            <a:noAutofit/>
          </a:bodyPr>
          <a:lstStyle>
            <a:lvl1pPr marL="0" indent="0" algn="l">
              <a:buNone/>
              <a:defRPr sz="4800" b="0" cap="all" baseline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Corporate Professional 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EEC6A6-71D7-1F73-2357-B989F3573EFB}"/>
              </a:ext>
            </a:extLst>
          </p:cNvPr>
          <p:cNvGrpSpPr/>
          <p:nvPr userDrawn="1"/>
        </p:nvGrpSpPr>
        <p:grpSpPr>
          <a:xfrm>
            <a:off x="499189" y="469618"/>
            <a:ext cx="5053714" cy="1130356"/>
            <a:chOff x="4904564" y="986233"/>
            <a:chExt cx="4152544" cy="925313"/>
          </a:xfrm>
        </p:grpSpPr>
        <p:pic>
          <p:nvPicPr>
            <p:cNvPr id="4" name="Picture 3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61B0F015-DA10-549A-4F54-0B0EB1D23E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4148" t="49854" r="42094" b="23256"/>
            <a:stretch/>
          </p:blipFill>
          <p:spPr>
            <a:xfrm>
              <a:off x="5079076" y="1620938"/>
              <a:ext cx="2159924" cy="290608"/>
            </a:xfrm>
            <a:prstGeom prst="rect">
              <a:avLst/>
            </a:prstGeom>
          </p:spPr>
        </p:pic>
        <p:pic>
          <p:nvPicPr>
            <p:cNvPr id="5" name="Picture 4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6F05DFF0-1484-E676-17A7-73E18FB7A9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904564" y="986233"/>
              <a:ext cx="4152544" cy="89206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7067261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5A341DCE-0DB5-555B-940A-C2ED41002A22}"/>
              </a:ext>
            </a:extLst>
          </p:cNvPr>
          <p:cNvSpPr/>
          <p:nvPr userDrawn="1"/>
        </p:nvSpPr>
        <p:spPr>
          <a:xfrm>
            <a:off x="121920" y="457200"/>
            <a:ext cx="1584960" cy="1463040"/>
          </a:xfrm>
          <a:prstGeom prst="parallelogram">
            <a:avLst>
              <a:gd name="adj" fmla="val 73780"/>
            </a:avLst>
          </a:prstGeom>
          <a:gradFill>
            <a:gsLst>
              <a:gs pos="100000">
                <a:schemeClr val="bg1"/>
              </a:gs>
              <a:gs pos="11000">
                <a:schemeClr val="bg1">
                  <a:alpha val="0"/>
                </a:schemeClr>
              </a:gs>
            </a:gsLst>
            <a:lin ang="5400000" scaled="0"/>
          </a:gradFill>
          <a:ln w="19050" cap="sq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B804776-9A12-E05F-A8F6-10C70D058A11}"/>
              </a:ext>
            </a:extLst>
          </p:cNvPr>
          <p:cNvSpPr/>
          <p:nvPr userDrawn="1"/>
        </p:nvSpPr>
        <p:spPr>
          <a:xfrm>
            <a:off x="304800" y="457200"/>
            <a:ext cx="23774400" cy="1463040"/>
          </a:xfrm>
          <a:prstGeom prst="parallelogram">
            <a:avLst>
              <a:gd name="adj" fmla="val 74728"/>
            </a:avLst>
          </a:prstGeom>
          <a:gradFill>
            <a:gsLst>
              <a:gs pos="500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2160000" scaled="0"/>
          </a:gradFill>
          <a:ln w="0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A84F6-F700-F206-B4C9-D5C69A5F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latin typeface="Source Sans Pro Black" panose="020B08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D0B27-F9AF-ADF0-1DE5-D1FA490B6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3200"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 sz="320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 sz="3200"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 sz="3200"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8E6D67-D21A-602E-3F39-967BEB64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|    CDW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84BE66-0385-D8E0-A647-24FBAEA16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91A5DEF-0058-4ECA-934B-B59A1B0B553A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808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53B8F70F-F774-5DC1-B886-51782A115573}"/>
              </a:ext>
            </a:extLst>
          </p:cNvPr>
          <p:cNvSpPr/>
          <p:nvPr userDrawn="1"/>
        </p:nvSpPr>
        <p:spPr>
          <a:xfrm>
            <a:off x="121920" y="457200"/>
            <a:ext cx="1584960" cy="1463040"/>
          </a:xfrm>
          <a:prstGeom prst="parallelogram">
            <a:avLst>
              <a:gd name="adj" fmla="val 73780"/>
            </a:avLst>
          </a:prstGeom>
          <a:gradFill>
            <a:gsLst>
              <a:gs pos="100000">
                <a:schemeClr val="bg1"/>
              </a:gs>
              <a:gs pos="11000">
                <a:schemeClr val="bg1">
                  <a:alpha val="0"/>
                </a:schemeClr>
              </a:gs>
            </a:gsLst>
            <a:lin ang="5400000" scaled="0"/>
          </a:gradFill>
          <a:ln w="19050" cap="sq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2E6A235B-9583-35DA-7EA9-FB940032E3B9}"/>
              </a:ext>
            </a:extLst>
          </p:cNvPr>
          <p:cNvSpPr/>
          <p:nvPr userDrawn="1"/>
        </p:nvSpPr>
        <p:spPr>
          <a:xfrm>
            <a:off x="304800" y="457200"/>
            <a:ext cx="23774400" cy="1463040"/>
          </a:xfrm>
          <a:prstGeom prst="parallelogram">
            <a:avLst>
              <a:gd name="adj" fmla="val 74728"/>
            </a:avLst>
          </a:prstGeom>
          <a:gradFill>
            <a:gsLst>
              <a:gs pos="5000">
                <a:schemeClr val="accent1"/>
              </a:gs>
              <a:gs pos="90000">
                <a:schemeClr val="accent1">
                  <a:alpha val="0"/>
                </a:schemeClr>
              </a:gs>
            </a:gsLst>
            <a:lin ang="2160000" scaled="0"/>
          </a:gradFill>
          <a:ln w="0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441F33-3A0E-38C0-F534-C9509D1928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ource Sans Pro Black" panose="020B0803030403020204" pitchFamily="34" charset="0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A7324-9D90-045B-BE05-BE11565E5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|    CDW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B6F08-7056-ABDE-CA9D-EBB0206DC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91A5DEF-0058-4ECA-934B-B59A1B0B553A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435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 Black Texture" descr="A black and white photo of a black and white photo of a black and white photo of a black and white photo of a black and white photo of a black and white photo of a black and&#10;&#10;Description automatically generated">
            <a:extLst>
              <a:ext uri="{FF2B5EF4-FFF2-40B4-BE49-F238E27FC236}">
                <a16:creationId xmlns:a16="http://schemas.microsoft.com/office/drawing/2014/main" id="{C02A7FA7-A957-2F64-F627-576DB9C90A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5C3D26-7A83-1A08-71D4-7FC533DCC6ED}"/>
              </a:ext>
            </a:extLst>
          </p:cNvPr>
          <p:cNvSpPr/>
          <p:nvPr userDrawn="1"/>
        </p:nvSpPr>
        <p:spPr>
          <a:xfrm>
            <a:off x="-44758" y="3"/>
            <a:ext cx="3091372" cy="4228906"/>
          </a:xfrm>
          <a:custGeom>
            <a:avLst/>
            <a:gdLst>
              <a:gd name="connsiteX0" fmla="*/ 1383390 w 1545686"/>
              <a:gd name="connsiteY0" fmla="*/ 0 h 2114453"/>
              <a:gd name="connsiteX1" fmla="*/ 1545686 w 1545686"/>
              <a:gd name="connsiteY1" fmla="*/ 0 h 2114453"/>
              <a:gd name="connsiteX2" fmla="*/ 0 w 1545686"/>
              <a:gd name="connsiteY2" fmla="*/ 2114453 h 2114453"/>
              <a:gd name="connsiteX3" fmla="*/ 0 w 1545686"/>
              <a:gd name="connsiteY3" fmla="*/ 1892437 h 2114453"/>
              <a:gd name="connsiteX4" fmla="*/ 1383390 w 1545686"/>
              <a:gd name="connsiteY4" fmla="*/ 0 h 211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5686" h="2114453">
                <a:moveTo>
                  <a:pt x="1383390" y="0"/>
                </a:moveTo>
                <a:lnTo>
                  <a:pt x="1545686" y="0"/>
                </a:lnTo>
                <a:lnTo>
                  <a:pt x="0" y="2114453"/>
                </a:lnTo>
                <a:lnTo>
                  <a:pt x="0" y="1892437"/>
                </a:lnTo>
                <a:lnTo>
                  <a:pt x="1383390" y="0"/>
                </a:lnTo>
                <a:close/>
              </a:path>
            </a:pathLst>
          </a:custGeom>
          <a:gradFill>
            <a:gsLst>
              <a:gs pos="100000">
                <a:schemeClr val="bg1"/>
              </a:gs>
              <a:gs pos="11000">
                <a:schemeClr val="bg1">
                  <a:alpha val="0"/>
                </a:schemeClr>
              </a:gs>
            </a:gsLst>
            <a:lin ang="5400000" scaled="0"/>
          </a:gradFill>
          <a:ln w="19050" cap="sq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6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4C9D92-39A9-35A4-B78C-1EFEC078858D}"/>
              </a:ext>
            </a:extLst>
          </p:cNvPr>
          <p:cNvSpPr/>
          <p:nvPr userDrawn="1"/>
        </p:nvSpPr>
        <p:spPr>
          <a:xfrm>
            <a:off x="-44757" y="0"/>
            <a:ext cx="24428758" cy="13716000"/>
          </a:xfrm>
          <a:custGeom>
            <a:avLst/>
            <a:gdLst>
              <a:gd name="connsiteX0" fmla="*/ 1545687 w 12214379"/>
              <a:gd name="connsiteY0" fmla="*/ 0 h 6858000"/>
              <a:gd name="connsiteX1" fmla="*/ 4853459 w 12214379"/>
              <a:gd name="connsiteY1" fmla="*/ 0 h 6858000"/>
              <a:gd name="connsiteX2" fmla="*/ 10263659 w 12214379"/>
              <a:gd name="connsiteY2" fmla="*/ 0 h 6858000"/>
              <a:gd name="connsiteX3" fmla="*/ 12214379 w 12214379"/>
              <a:gd name="connsiteY3" fmla="*/ 0 h 6858000"/>
              <a:gd name="connsiteX4" fmla="*/ 12214379 w 12214379"/>
              <a:gd name="connsiteY4" fmla="*/ 6858000 h 6858000"/>
              <a:gd name="connsiteX5" fmla="*/ 10035752 w 12214379"/>
              <a:gd name="connsiteY5" fmla="*/ 6858000 h 6858000"/>
              <a:gd name="connsiteX6" fmla="*/ 4853459 w 12214379"/>
              <a:gd name="connsiteY6" fmla="*/ 6858000 h 6858000"/>
              <a:gd name="connsiteX7" fmla="*/ 0 w 12214379"/>
              <a:gd name="connsiteY7" fmla="*/ 6858000 h 6858000"/>
              <a:gd name="connsiteX8" fmla="*/ 0 w 12214379"/>
              <a:gd name="connsiteY8" fmla="*/ 21144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14379" h="6858000">
                <a:moveTo>
                  <a:pt x="1545687" y="0"/>
                </a:moveTo>
                <a:lnTo>
                  <a:pt x="4853459" y="0"/>
                </a:lnTo>
                <a:lnTo>
                  <a:pt x="10263659" y="0"/>
                </a:lnTo>
                <a:lnTo>
                  <a:pt x="12214379" y="0"/>
                </a:lnTo>
                <a:lnTo>
                  <a:pt x="12214379" y="6858000"/>
                </a:lnTo>
                <a:lnTo>
                  <a:pt x="10035752" y="6858000"/>
                </a:lnTo>
                <a:lnTo>
                  <a:pt x="4853459" y="6858000"/>
                </a:lnTo>
                <a:lnTo>
                  <a:pt x="0" y="6858000"/>
                </a:lnTo>
                <a:lnTo>
                  <a:pt x="0" y="211445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9000">
                <a:schemeClr val="accent1">
                  <a:alpha val="0"/>
                </a:schemeClr>
              </a:gs>
            </a:gsLst>
            <a:lin ang="2160000" scaled="0"/>
          </a:gradFill>
          <a:ln w="0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60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9FD1E843-DEEB-3632-9347-8889D2ECF7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9200" y="457200"/>
            <a:ext cx="21945600" cy="11887200"/>
          </a:xfrm>
          <a:prstGeom prst="rect">
            <a:avLst/>
          </a:prstGeom>
          <a:noFill/>
        </p:spPr>
        <p:txBody>
          <a:bodyPr lIns="91440" tIns="91440" rIns="18288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800" b="1" spc="-60" baseline="0">
                <a:solidFill>
                  <a:schemeClr val="bg1"/>
                </a:solidFill>
                <a:latin typeface="Source Sans Pro Black" panose="020B080303040302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5F599E-CA68-02FD-BA13-45A4DAE05421}"/>
              </a:ext>
            </a:extLst>
          </p:cNvPr>
          <p:cNvGrpSpPr/>
          <p:nvPr userDrawn="1"/>
        </p:nvGrpSpPr>
        <p:grpSpPr>
          <a:xfrm>
            <a:off x="20258740" y="12629887"/>
            <a:ext cx="4003340" cy="892066"/>
            <a:chOff x="4904564" y="986233"/>
            <a:chExt cx="4152544" cy="925313"/>
          </a:xfrm>
        </p:grpSpPr>
        <p:pic>
          <p:nvPicPr>
            <p:cNvPr id="9" name="Picture 8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65300479-2CCF-5A5C-2427-B6CC31E1321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4148" t="49854" r="42094" b="23256"/>
            <a:stretch/>
          </p:blipFill>
          <p:spPr>
            <a:xfrm>
              <a:off x="5079076" y="1620938"/>
              <a:ext cx="2159924" cy="290608"/>
            </a:xfrm>
            <a:prstGeom prst="rect">
              <a:avLst/>
            </a:prstGeom>
          </p:spPr>
        </p:pic>
        <p:pic>
          <p:nvPicPr>
            <p:cNvPr id="10" name="Picture 9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3E4283F1-5A77-2A05-3F79-E445E672E5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904564" y="986233"/>
              <a:ext cx="4152544" cy="892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5020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F220E-03BA-9733-57C3-F8192269F7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|    CDW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55544-92CB-8ED5-BC41-2DA9D45098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391A5DEF-0058-4ECA-934B-B59A1B0B553A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61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9FD1E843-DEEB-3632-9347-8889D2ECF7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19201" y="1920876"/>
            <a:ext cx="21900842" cy="4937124"/>
          </a:xfrm>
          <a:prstGeom prst="rect">
            <a:avLst/>
          </a:prstGeom>
          <a:noFill/>
        </p:spPr>
        <p:txBody>
          <a:bodyPr lIns="91440" tIns="91440" rIns="182880" bIns="0" anchor="b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800" b="1" spc="-6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Video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246778A8-7F42-07FB-1ABE-DECC039535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63959" y="6857998"/>
            <a:ext cx="21900842" cy="5486400"/>
          </a:xfrm>
          <a:prstGeom prst="rect">
            <a:avLst/>
          </a:prstGeom>
          <a:noFill/>
        </p:spPr>
        <p:txBody>
          <a:bodyPr lIns="91440" tIns="182880" rIns="182880" anchor="t" anchorCtr="0">
            <a:noAutofit/>
          </a:bodyPr>
          <a:lstStyle>
            <a:lvl1pPr marL="0" indent="0" algn="ctr">
              <a:buNone/>
              <a:defRPr sz="4800" b="0" cap="all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Video Name</a:t>
            </a:r>
          </a:p>
        </p:txBody>
      </p:sp>
    </p:spTree>
    <p:extLst>
      <p:ext uri="{BB962C8B-B14F-4D97-AF65-F5344CB8AC3E}">
        <p14:creationId xmlns:p14="http://schemas.microsoft.com/office/powerpoint/2010/main" val="37332006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6666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tx1"/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ADC82D-2691-1463-12DE-ECF6E475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21945600" cy="1463040"/>
          </a:xfrm>
          <a:prstGeom prst="rect">
            <a:avLst/>
          </a:prstGeom>
        </p:spPr>
        <p:txBody>
          <a:bodyPr vert="horz" lIns="91440" tIns="64008" rIns="91440" bIns="0" rtlCol="0" anchor="ctr" anchorCtr="0">
            <a:noAutofit/>
          </a:bodyPr>
          <a:lstStyle/>
          <a:p>
            <a:pPr marL="0" lvl="0"/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165C6-15BB-AD68-4F16-B44CBA6D1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468880"/>
            <a:ext cx="21945600" cy="9875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95BE8-8B89-CF21-851A-9973C6174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0560" y="13075920"/>
            <a:ext cx="21945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en-US" sz="1600" dirty="0">
                <a:solidFill>
                  <a:schemeClr val="bg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|    CDW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F2AF0-2F0E-F0FD-E304-8F4240333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1920" y="13075920"/>
            <a:ext cx="54864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160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algn="r"/>
            <a:fld id="{391A5DEF-0058-4ECA-934B-B59A1B0B553A}" type="slidenum">
              <a:rPr lang="en-US" smtClean="0"/>
              <a:pPr algn="r"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CC5D72-0E39-F841-6787-F5E7A351531D}"/>
              </a:ext>
            </a:extLst>
          </p:cNvPr>
          <p:cNvGrpSpPr/>
          <p:nvPr userDrawn="1"/>
        </p:nvGrpSpPr>
        <p:grpSpPr>
          <a:xfrm>
            <a:off x="20258740" y="12629887"/>
            <a:ext cx="4003340" cy="892066"/>
            <a:chOff x="4904564" y="986233"/>
            <a:chExt cx="4152544" cy="925313"/>
          </a:xfrm>
        </p:grpSpPr>
        <p:pic>
          <p:nvPicPr>
            <p:cNvPr id="8" name="Picture 7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009039CB-CEB0-2FDB-758C-13C3D452D45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/>
            <a:srcRect l="4148" t="49854" r="42094" b="23256"/>
            <a:stretch/>
          </p:blipFill>
          <p:spPr>
            <a:xfrm>
              <a:off x="5079076" y="1620938"/>
              <a:ext cx="2159924" cy="290608"/>
            </a:xfrm>
            <a:prstGeom prst="rect">
              <a:avLst/>
            </a:prstGeom>
          </p:spPr>
        </p:pic>
        <p:pic>
          <p:nvPicPr>
            <p:cNvPr id="9" name="Picture 8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66394025-C3D6-EDA6-89C0-511DF36D9C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4904564" y="986233"/>
              <a:ext cx="4152544" cy="892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586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transition>
    <p:fade/>
  </p:transition>
  <p:hf hdr="0" dt="0"/>
  <p:txStyles>
    <p:titleStyle>
      <a:lvl1pPr algn="l" defTabSz="1828800" rtl="0" eaLnBrk="1" latinLnBrk="0" hangingPunct="1">
        <a:lnSpc>
          <a:spcPct val="85000"/>
        </a:lnSpc>
        <a:spcBef>
          <a:spcPct val="0"/>
        </a:spcBef>
        <a:buNone/>
        <a:defRPr lang="en-US" sz="5200" b="1" kern="1200" cap="all" spc="-60" baseline="0" dirty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3200"/>
        </a:spcBef>
        <a:buClr>
          <a:schemeClr val="accent1"/>
        </a:buClr>
        <a:buFont typeface="Wingdings" panose="05000000000000000000" pitchFamily="2" charset="2"/>
        <a:buChar char="§"/>
        <a:defRPr sz="4400" kern="1200">
          <a:solidFill>
            <a:schemeClr val="bg1"/>
          </a:solidFill>
          <a:latin typeface="+mn-lt"/>
          <a:ea typeface="+mn-ea"/>
          <a:cs typeface="+mn-cs"/>
        </a:defRPr>
      </a:lvl1pPr>
      <a:lvl2pPr marL="1143000" indent="-457200" algn="l" defTabSz="18288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Speedee" panose="020B0603030502020204" pitchFamily="34" charset="0"/>
        <a:buChar char="–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2057400" indent="-457200" algn="l" defTabSz="18288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Speedee" panose="020B0603030502020204" pitchFamily="34" charset="0"/>
        <a:buChar char="–"/>
        <a:defRPr sz="3200" kern="1200">
          <a:solidFill>
            <a:schemeClr val="bg1"/>
          </a:solidFill>
          <a:latin typeface="+mn-lt"/>
          <a:ea typeface="+mn-ea"/>
          <a:cs typeface="+mn-cs"/>
        </a:defRPr>
      </a:lvl3pPr>
      <a:lvl4pPr marL="3098800" indent="-457200" algn="l" defTabSz="18288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Speedee" panose="020B0603030502020204" pitchFamily="34" charset="0"/>
        <a:buChar char="–"/>
        <a:defRPr sz="3200" kern="1200">
          <a:solidFill>
            <a:schemeClr val="bg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Speedee" panose="020B0603030502020204" pitchFamily="34" charset="0"/>
        <a:buChar char="–"/>
        <a:defRPr sz="3200" kern="1200">
          <a:solidFill>
            <a:schemeClr val="bg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33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605">
          <p15:clr>
            <a:srgbClr val="F26B43"/>
          </p15:clr>
        </p15:guide>
        <p15:guide id="6" orient="horz" pos="144">
          <p15:clr>
            <a:srgbClr val="F26B43"/>
          </p15:clr>
        </p15:guide>
        <p15:guide id="7" orient="horz" pos="778">
          <p15:clr>
            <a:srgbClr val="F26B43"/>
          </p15:clr>
        </p15:guide>
        <p15:guide id="8" orient="horz" pos="4118">
          <p15:clr>
            <a:srgbClr val="F26B43"/>
          </p15:clr>
        </p15:guide>
        <p15:guide id="9" pos="211">
          <p15:clr>
            <a:srgbClr val="F26B43"/>
          </p15:clr>
        </p15:guide>
        <p15:guide id="10" pos="7469">
          <p15:clr>
            <a:srgbClr val="F26B43"/>
          </p15:clr>
        </p15:guide>
        <p15:guide id="11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hyperlink" Target="https://www.netdevmike.com" TargetMode="External"/><Relationship Id="rId4" Type="http://schemas.openxmlformats.org/officeDocument/2006/relationships/hyperlink" Target="https://www.linkedin.com/in/michael-charara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tdevmike/CDW-R-Programming-with-Excel.git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hyperlink" Target="http://data-informed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54711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creenshot 2023-11-23 at 3.12.35 PM.png" descr="Screenshot 2023-11-23 at 3.12.3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954" y="-655376"/>
            <a:ext cx="24384001" cy="1511607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R Studio has four main panes"/>
          <p:cNvSpPr txBox="1">
            <a:spLocks noGrp="1"/>
          </p:cNvSpPr>
          <p:nvPr>
            <p:ph type="title" idx="4294967295"/>
          </p:nvPr>
        </p:nvSpPr>
        <p:spPr>
          <a:xfrm>
            <a:off x="0" y="6084888"/>
            <a:ext cx="15367000" cy="1546225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/>
          <a:lstStyle>
            <a:lvl1pPr defTabSz="610870">
              <a:defRPr sz="8584" spc="-257"/>
            </a:lvl1pPr>
          </a:lstStyle>
          <a:p>
            <a:r>
              <a:rPr sz="7200" dirty="0"/>
              <a:t>R Studio has four main panes </a:t>
            </a:r>
          </a:p>
        </p:txBody>
      </p:sp>
      <p:sp>
        <p:nvSpPr>
          <p:cNvPr id="205" name="Console"/>
          <p:cNvSpPr txBox="1"/>
          <p:nvPr/>
        </p:nvSpPr>
        <p:spPr>
          <a:xfrm>
            <a:off x="3421529" y="10661436"/>
            <a:ext cx="5273127" cy="1272662"/>
          </a:xfrm>
          <a:prstGeom prst="rect">
            <a:avLst/>
          </a:prstGeom>
          <a:solidFill>
            <a:schemeClr val="tx2">
              <a:lumMod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1194816">
              <a:lnSpc>
                <a:spcPct val="80000"/>
              </a:lnSpc>
              <a:spcBef>
                <a:spcPts val="0"/>
              </a:spcBef>
              <a:defRPr sz="6860" spc="-137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r>
              <a:rPr dirty="0"/>
              <a:t>Console</a:t>
            </a:r>
          </a:p>
        </p:txBody>
      </p:sp>
      <p:sp>
        <p:nvSpPr>
          <p:cNvPr id="206" name="Plot &amp; Files"/>
          <p:cNvSpPr txBox="1"/>
          <p:nvPr/>
        </p:nvSpPr>
        <p:spPr>
          <a:xfrm>
            <a:off x="15113000" y="10661436"/>
            <a:ext cx="5273126" cy="1272662"/>
          </a:xfrm>
          <a:prstGeom prst="rect">
            <a:avLst/>
          </a:prstGeom>
          <a:solidFill>
            <a:schemeClr val="tx2">
              <a:lumMod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1194816">
              <a:lnSpc>
                <a:spcPct val="80000"/>
              </a:lnSpc>
              <a:spcBef>
                <a:spcPts val="0"/>
              </a:spcBef>
              <a:defRPr sz="6860" spc="-137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r>
              <a:rPr dirty="0"/>
              <a:t>Plot &amp; Files</a:t>
            </a:r>
          </a:p>
        </p:txBody>
      </p:sp>
      <p:sp>
        <p:nvSpPr>
          <p:cNvPr id="207" name="Environment"/>
          <p:cNvSpPr txBox="1"/>
          <p:nvPr/>
        </p:nvSpPr>
        <p:spPr>
          <a:xfrm>
            <a:off x="15113000" y="2466200"/>
            <a:ext cx="5273126" cy="1272663"/>
          </a:xfrm>
          <a:prstGeom prst="rect">
            <a:avLst/>
          </a:prstGeom>
          <a:solidFill>
            <a:schemeClr val="tx2">
              <a:lumMod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1170431">
              <a:lnSpc>
                <a:spcPct val="80000"/>
              </a:lnSpc>
              <a:spcBef>
                <a:spcPts val="0"/>
              </a:spcBef>
              <a:defRPr sz="6719" spc="-13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r>
              <a:rPr dirty="0"/>
              <a:t>Environment</a:t>
            </a:r>
          </a:p>
        </p:txBody>
      </p:sp>
      <p:sp>
        <p:nvSpPr>
          <p:cNvPr id="208" name="Code Editor"/>
          <p:cNvSpPr txBox="1"/>
          <p:nvPr/>
        </p:nvSpPr>
        <p:spPr>
          <a:xfrm>
            <a:off x="3421529" y="2466200"/>
            <a:ext cx="5273127" cy="1272663"/>
          </a:xfrm>
          <a:prstGeom prst="rect">
            <a:avLst/>
          </a:prstGeom>
          <a:solidFill>
            <a:schemeClr val="tx2">
              <a:lumMod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 defTabSz="1194816">
              <a:lnSpc>
                <a:spcPct val="80000"/>
              </a:lnSpc>
              <a:spcBef>
                <a:spcPts val="0"/>
              </a:spcBef>
              <a:defRPr sz="6860" spc="-137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r>
              <a:rPr dirty="0"/>
              <a:t>Code Editor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581E-9AA8-2BCC-4CDD-56B757F1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F9AF9-70C1-36BA-76DF-D02C9959F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7840" y="2567354"/>
            <a:ext cx="12581792" cy="9530862"/>
          </a:xfrm>
        </p:spPr>
        <p:txBody>
          <a:bodyPr anchor="ctr"/>
          <a:lstStyle/>
          <a:p>
            <a:pPr>
              <a:buSzPct val="100000"/>
            </a:pPr>
            <a:r>
              <a:rPr lang="en-US" sz="3600" dirty="0"/>
              <a:t>Let’s eat an apple for breakfast.  Where is the fruit?</a:t>
            </a:r>
          </a:p>
          <a:p>
            <a:pPr>
              <a:buSzPct val="100000"/>
            </a:pPr>
            <a:r>
              <a:rPr lang="en-US" sz="3600" dirty="0"/>
              <a:t>If a “local” file define the path to the file</a:t>
            </a:r>
          </a:p>
          <a:p>
            <a:pPr marL="1117600" lvl="1" indent="-558800">
              <a:buSzPct val="100000"/>
              <a:buFont typeface="Wingdings" panose="05000000000000000000" pitchFamily="2" charset="2"/>
              <a:buChar char="§"/>
            </a:pPr>
            <a:r>
              <a:rPr lang="en-US" sz="3600" dirty="0" err="1"/>
              <a:t>setwd</a:t>
            </a:r>
            <a:r>
              <a:rPr lang="en-US" sz="3600" dirty="0"/>
              <a:t>(‘fridge/shelf/fruits’)</a:t>
            </a:r>
          </a:p>
          <a:p>
            <a:pPr marL="1117600" lvl="1" indent="-558800">
              <a:buSzPct val="100000"/>
              <a:buFont typeface="Wingdings" panose="05000000000000000000" pitchFamily="2" charset="2"/>
              <a:buChar char="§"/>
            </a:pPr>
            <a:r>
              <a:rPr lang="en-US" sz="3600" dirty="0"/>
              <a:t>OR</a:t>
            </a:r>
          </a:p>
          <a:p>
            <a:pPr marL="1117600" lvl="1" indent="-558800">
              <a:buSzPct val="100000"/>
              <a:buFont typeface="Wingdings" panose="05000000000000000000" pitchFamily="2" charset="2"/>
              <a:buChar char="§"/>
            </a:pPr>
            <a:r>
              <a:rPr lang="en-US" sz="3600" dirty="0"/>
              <a:t>From a URL</a:t>
            </a:r>
          </a:p>
          <a:p>
            <a:pPr marL="1117600" lvl="1" indent="-558800">
              <a:buSzPct val="100000"/>
              <a:buFont typeface="Wingdings" panose="05000000000000000000" pitchFamily="2" charset="2"/>
              <a:buChar char="§"/>
            </a:pPr>
            <a:r>
              <a:rPr lang="en-US" sz="3600" dirty="0" err="1"/>
              <a:t>csvFile</a:t>
            </a:r>
            <a:r>
              <a:rPr lang="en-US" sz="3600" dirty="0"/>
              <a:t> &lt;- ‘https://raw.githubusercontent.com/</a:t>
            </a:r>
            <a:r>
              <a:rPr lang="en-US" sz="3600" dirty="0" err="1"/>
              <a:t>netdevmike</a:t>
            </a:r>
            <a:r>
              <a:rPr lang="en-US" sz="3600" dirty="0"/>
              <a:t>/CDW-R-Programming-with-Excel/main/data/</a:t>
            </a:r>
            <a:r>
              <a:rPr lang="en-US" sz="3600" dirty="0" err="1"/>
              <a:t>Customer_Data.csv?token</a:t>
            </a:r>
            <a:r>
              <a:rPr lang="en-US" sz="3600" dirty="0"/>
              <a:t>=GHSAT0AAAAAACD2NM5HJUAQUG7JJJ7FN7AKZL2SGNA’</a:t>
            </a:r>
          </a:p>
          <a:p>
            <a:pPr>
              <a:buSzPct val="100000"/>
            </a:pPr>
            <a:r>
              <a:rPr lang="en-US" sz="3600" dirty="0"/>
              <a:t>The item of interest needs to be in the “working directory”</a:t>
            </a:r>
          </a:p>
          <a:p>
            <a:pPr marR="0" lvl="0" algn="l" defTabSz="2170176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C00000"/>
              </a:buClr>
              <a:buSzPct val="100000"/>
              <a:tabLst/>
              <a:defRPr sz="4272"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Graphik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A4E86-04A4-8679-4B8E-35F314013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|    CDW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3D33E-E5CE-4811-2B1F-0F7FC304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91A5DEF-0058-4ECA-934B-B59A1B0B553A}" type="slidenum">
              <a:rPr lang="en-US" smtClean="0"/>
              <a:pPr algn="r"/>
              <a:t>11</a:t>
            </a:fld>
            <a:endParaRPr lang="en-US"/>
          </a:p>
        </p:txBody>
      </p:sp>
      <p:pic>
        <p:nvPicPr>
          <p:cNvPr id="6" name="8131703.png" descr="8131703.png">
            <a:extLst>
              <a:ext uri="{FF2B5EF4-FFF2-40B4-BE49-F238E27FC236}">
                <a16:creationId xmlns:a16="http://schemas.microsoft.com/office/drawing/2014/main" id="{64C9A368-B0DB-B355-2C79-347629319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557" y="3858433"/>
            <a:ext cx="6502401" cy="6502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4809135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581E-9AA8-2BCC-4CDD-56B757F1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and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F9AF9-70C1-36BA-76DF-D02C9959F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7840" y="2567354"/>
            <a:ext cx="12581792" cy="9530862"/>
          </a:xfrm>
        </p:spPr>
        <p:txBody>
          <a:bodyPr anchor="ctr"/>
          <a:lstStyle/>
          <a:p>
            <a:pPr>
              <a:buSzPct val="100000"/>
            </a:pPr>
            <a:r>
              <a:rPr lang="en-US" sz="3600" dirty="0"/>
              <a:t>Found the fruit shelf!  What tools do I need?</a:t>
            </a:r>
          </a:p>
          <a:p>
            <a:pPr marL="1130300" lvl="1" indent="-571500">
              <a:buSzPct val="100000"/>
              <a:buFont typeface="Wingdings" panose="05000000000000000000" pitchFamily="2" charset="2"/>
              <a:buChar char="§"/>
            </a:pPr>
            <a:r>
              <a:rPr lang="en-US" sz="3600" dirty="0"/>
              <a:t>#setwd(“fridge/shelf/fruits”)</a:t>
            </a:r>
          </a:p>
          <a:p>
            <a:pPr>
              <a:buSzPct val="100000"/>
            </a:pPr>
            <a:r>
              <a:rPr lang="en-US" sz="3600" dirty="0"/>
              <a:t>library(peel)</a:t>
            </a:r>
          </a:p>
          <a:p>
            <a:pPr>
              <a:buSzPct val="100000"/>
            </a:pPr>
            <a:r>
              <a:rPr lang="en-US" sz="3600" dirty="0"/>
              <a:t>library(knife)</a:t>
            </a:r>
          </a:p>
          <a:p>
            <a:pPr>
              <a:buSzPct val="100000"/>
            </a:pPr>
            <a:r>
              <a:rPr lang="en-US" sz="3600" dirty="0"/>
              <a:t>library(</a:t>
            </a:r>
            <a:r>
              <a:rPr lang="en-US" sz="3600" dirty="0" err="1"/>
              <a:t>readr</a:t>
            </a:r>
            <a:r>
              <a:rPr lang="en-US" sz="3600" dirty="0"/>
              <a:t>)</a:t>
            </a:r>
          </a:p>
          <a:p>
            <a:pPr>
              <a:buSzPct val="100000"/>
            </a:pPr>
            <a:endParaRPr lang="en-US" sz="3600" dirty="0"/>
          </a:p>
          <a:p>
            <a:pPr>
              <a:buSzPct val="100000"/>
            </a:pPr>
            <a:r>
              <a:rPr lang="en-US" sz="3600" dirty="0"/>
              <a:t>Change R into a breakfast-preparing machine with specialized libraries.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Graphik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A4E86-04A4-8679-4B8E-35F314013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|    CDW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3D33E-E5CE-4811-2B1F-0F7FC304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91A5DEF-0058-4ECA-934B-B59A1B0B553A}" type="slidenum">
              <a:rPr lang="en-US" smtClean="0"/>
              <a:pPr algn="r"/>
              <a:t>12</a:t>
            </a:fld>
            <a:endParaRPr lang="en-US"/>
          </a:p>
        </p:txBody>
      </p:sp>
      <p:pic>
        <p:nvPicPr>
          <p:cNvPr id="7" name="knife-png.png" descr="knife-png.png">
            <a:extLst>
              <a:ext uri="{FF2B5EF4-FFF2-40B4-BE49-F238E27FC236}">
                <a16:creationId xmlns:a16="http://schemas.microsoft.com/office/drawing/2014/main" id="{2C053109-2778-1782-83BF-DCE5C4B85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390" y="4989654"/>
            <a:ext cx="3073238" cy="373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3115923.png" descr="3115923.png">
            <a:extLst>
              <a:ext uri="{FF2B5EF4-FFF2-40B4-BE49-F238E27FC236}">
                <a16:creationId xmlns:a16="http://schemas.microsoft.com/office/drawing/2014/main" id="{E3447E53-8545-D2CB-DD42-A5AAF047C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6095" y="2980082"/>
            <a:ext cx="4517996" cy="45179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99904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581E-9AA8-2BCC-4CDD-56B757F1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build our toolbox (Libraries)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F9AF9-70C1-36BA-76DF-D02C9959F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7840" y="2567354"/>
            <a:ext cx="12581792" cy="9530862"/>
          </a:xfrm>
        </p:spPr>
        <p:txBody>
          <a:bodyPr anchor="ctr"/>
          <a:lstStyle/>
          <a:p>
            <a:pPr>
              <a:buSzPct val="100000"/>
            </a:pPr>
            <a:r>
              <a:rPr lang="en-US" sz="3600" dirty="0"/>
              <a:t>Before loading a library use </a:t>
            </a:r>
          </a:p>
          <a:p>
            <a:pPr>
              <a:buSzPct val="100000"/>
            </a:pPr>
            <a:r>
              <a:rPr lang="en-US" sz="3600" dirty="0" err="1"/>
              <a:t>install.packages</a:t>
            </a:r>
            <a:r>
              <a:rPr lang="en-US" sz="3600" dirty="0"/>
              <a:t>(“name of package”).  </a:t>
            </a:r>
          </a:p>
          <a:p>
            <a:pPr>
              <a:buSzPct val="100000"/>
            </a:pPr>
            <a:r>
              <a:rPr lang="en-US" sz="3600" dirty="0"/>
              <a:t>You only need to do this once per environment</a:t>
            </a:r>
          </a:p>
          <a:p>
            <a:pPr>
              <a:buSzPct val="100000"/>
            </a:pPr>
            <a:r>
              <a:rPr lang="en-US" sz="3600" dirty="0"/>
              <a:t>But, you will need to repeat it w/each new environment!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A4E86-04A4-8679-4B8E-35F314013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|    CDW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3D33E-E5CE-4811-2B1F-0F7FC304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91A5DEF-0058-4ECA-934B-B59A1B0B553A}" type="slidenum">
              <a:rPr lang="en-US" smtClean="0"/>
              <a:pPr algn="r"/>
              <a:t>13</a:t>
            </a:fld>
            <a:endParaRPr lang="en-US"/>
          </a:p>
        </p:txBody>
      </p:sp>
      <p:pic>
        <p:nvPicPr>
          <p:cNvPr id="6" name="r_packages-040bc896-removebg-preview.png" descr="r_packages-040bc896-removebg-preview.png">
            <a:extLst>
              <a:ext uri="{FF2B5EF4-FFF2-40B4-BE49-F238E27FC236}">
                <a16:creationId xmlns:a16="http://schemas.microsoft.com/office/drawing/2014/main" id="{B82C2BA5-FDA1-DEE8-EFFB-63F19BEC6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4016" y="2617844"/>
            <a:ext cx="8772019" cy="84803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48537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581E-9AA8-2BCC-4CDD-56B757F1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uses functions, libraries and objects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A4E86-04A4-8679-4B8E-35F314013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|    CDW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3D33E-E5CE-4811-2B1F-0F7FC304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91A5DEF-0058-4ECA-934B-B59A1B0B553A}" type="slidenum">
              <a:rPr lang="en-US" smtClean="0"/>
              <a:pPr algn="r"/>
              <a:t>14</a:t>
            </a:fld>
            <a:endParaRPr lang="en-US"/>
          </a:p>
        </p:txBody>
      </p:sp>
      <p:sp>
        <p:nvSpPr>
          <p:cNvPr id="11" name="library(peel)…">
            <a:extLst>
              <a:ext uri="{FF2B5EF4-FFF2-40B4-BE49-F238E27FC236}">
                <a16:creationId xmlns:a16="http://schemas.microsoft.com/office/drawing/2014/main" id="{D27BD1DF-A8E4-D7E3-8266-A9D67CF41244}"/>
              </a:ext>
            </a:extLst>
          </p:cNvPr>
          <p:cNvSpPr txBox="1"/>
          <p:nvPr/>
        </p:nvSpPr>
        <p:spPr>
          <a:xfrm>
            <a:off x="1219200" y="4942189"/>
            <a:ext cx="11084765" cy="465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85800" indent="-685800"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sz="3600" dirty="0">
                <a:latin typeface="Source Sans Pro" panose="020B0503030403020204" pitchFamily="34" charset="0"/>
              </a:rPr>
              <a:t>library(peel)</a:t>
            </a:r>
          </a:p>
          <a:p>
            <a:pPr marL="685800" indent="-685800"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sz="3600" dirty="0">
                <a:latin typeface="Source Sans Pro" panose="020B0503030403020204" pitchFamily="34" charset="0"/>
              </a:rPr>
              <a:t>library(knife)</a:t>
            </a:r>
          </a:p>
          <a:p>
            <a:pPr marL="685800" indent="-685800"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sz="3600" dirty="0">
                <a:latin typeface="Source Sans Pro" panose="020B0503030403020204" pitchFamily="34" charset="0"/>
              </a:rPr>
              <a:t>library(</a:t>
            </a:r>
            <a:r>
              <a:rPr sz="3600" dirty="0" err="1">
                <a:latin typeface="Source Sans Pro" panose="020B0503030403020204" pitchFamily="34" charset="0"/>
              </a:rPr>
              <a:t>readr</a:t>
            </a:r>
            <a:r>
              <a:rPr sz="3600" dirty="0">
                <a:latin typeface="Source Sans Pro" panose="020B0503030403020204" pitchFamily="34" charset="0"/>
              </a:rPr>
              <a:t>)</a:t>
            </a:r>
          </a:p>
          <a:p>
            <a:pPr marL="685800" indent="-685800"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sz="3600" dirty="0">
              <a:latin typeface="Source Sans Pro" panose="020B0503030403020204" pitchFamily="34" charset="0"/>
            </a:endParaRPr>
          </a:p>
          <a:p>
            <a:pPr marL="685800" indent="-685800"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sz="3600" dirty="0">
                <a:latin typeface="Source Sans Pro" panose="020B0503030403020204" pitchFamily="34" charset="0"/>
              </a:rPr>
              <a:t>Now R is a cutting &amp; peeling machine, let’s pick our fruit.</a:t>
            </a:r>
          </a:p>
        </p:txBody>
      </p:sp>
      <p:sp>
        <p:nvSpPr>
          <p:cNvPr id="12" name="Fridge/shelf/fruits -&gt; apple, banana, pear…">
            <a:extLst>
              <a:ext uri="{FF2B5EF4-FFF2-40B4-BE49-F238E27FC236}">
                <a16:creationId xmlns:a16="http://schemas.microsoft.com/office/drawing/2014/main" id="{221FDAC2-5BB3-B7E6-B2E8-912117E53C19}"/>
              </a:ext>
            </a:extLst>
          </p:cNvPr>
          <p:cNvSpPr txBox="1"/>
          <p:nvPr/>
        </p:nvSpPr>
        <p:spPr>
          <a:xfrm>
            <a:off x="12394710" y="4940701"/>
            <a:ext cx="11989290" cy="4965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85800" indent="-68580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sz="3600" dirty="0">
                <a:latin typeface="Source Sans Pro" panose="020B0503030403020204" pitchFamily="34" charset="0"/>
              </a:rPr>
              <a:t>Fridge/shelf/fruits -&gt; apple, banana, pear</a:t>
            </a:r>
          </a:p>
          <a:p>
            <a:pPr marL="685800" indent="-685800">
              <a:buClr>
                <a:srgbClr val="C00000"/>
              </a:buClr>
              <a:buSzPct val="50000"/>
              <a:buFont typeface="Wingdings" panose="05000000000000000000" pitchFamily="2" charset="2"/>
              <a:buChar char="§"/>
            </a:pPr>
            <a:endParaRPr sz="3600" dirty="0">
              <a:latin typeface="Source Sans Pro" panose="020B0503030403020204" pitchFamily="34" charset="0"/>
            </a:endParaRPr>
          </a:p>
          <a:p>
            <a:pPr marL="685800" indent="-685800"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sz="3600" dirty="0" err="1">
                <a:latin typeface="Source Sans Pro" panose="020B0503030403020204" pitchFamily="34" charset="0"/>
              </a:rPr>
              <a:t>setwd</a:t>
            </a:r>
            <a:r>
              <a:rPr sz="3600" dirty="0">
                <a:latin typeface="Source Sans Pro" panose="020B0503030403020204" pitchFamily="34" charset="0"/>
              </a:rPr>
              <a:t>(‘fridge/shelf/fruits’)</a:t>
            </a:r>
          </a:p>
          <a:p>
            <a:pPr marL="685800" indent="-685800"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sz="3600" dirty="0">
                <a:latin typeface="Source Sans Pro" panose="020B0503030403020204" pitchFamily="34" charset="0"/>
              </a:rPr>
              <a:t>apple &lt;- </a:t>
            </a:r>
            <a:r>
              <a:rPr sz="3600" dirty="0" err="1">
                <a:latin typeface="Source Sans Pro" panose="020B0503030403020204" pitchFamily="34" charset="0"/>
              </a:rPr>
              <a:t>readr</a:t>
            </a:r>
            <a:r>
              <a:rPr sz="3600" dirty="0">
                <a:latin typeface="Source Sans Pro" panose="020B0503030403020204" pitchFamily="34" charset="0"/>
              </a:rPr>
              <a:t>(“Apple.”)</a:t>
            </a:r>
          </a:p>
          <a:p>
            <a:pPr marL="685800" indent="-685800"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sz="3600" dirty="0" err="1">
                <a:latin typeface="Source Sans Pro" panose="020B0503030403020204" pitchFamily="34" charset="0"/>
              </a:rPr>
              <a:t>peelApple</a:t>
            </a:r>
            <a:r>
              <a:rPr sz="3600" dirty="0">
                <a:latin typeface="Source Sans Pro" panose="020B0503030403020204" pitchFamily="34" charset="0"/>
              </a:rPr>
              <a:t> &lt;- peel(apple)</a:t>
            </a:r>
          </a:p>
          <a:p>
            <a:pPr marL="685800" indent="-685800"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</a:pPr>
            <a:r>
              <a:rPr sz="3600" dirty="0" err="1">
                <a:latin typeface="Source Sans Pro" panose="020B0503030403020204" pitchFamily="34" charset="0"/>
              </a:rPr>
              <a:t>cutApple</a:t>
            </a:r>
            <a:r>
              <a:rPr sz="3600" dirty="0">
                <a:latin typeface="Source Sans Pro" panose="020B0503030403020204" pitchFamily="34" charset="0"/>
              </a:rPr>
              <a:t> &lt;- knife(</a:t>
            </a:r>
            <a:r>
              <a:rPr sz="3600" dirty="0" err="1">
                <a:latin typeface="Source Sans Pro" panose="020B0503030403020204" pitchFamily="34" charset="0"/>
              </a:rPr>
              <a:t>peelApple</a:t>
            </a:r>
            <a:r>
              <a:rPr sz="3600" dirty="0"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065453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F26C-48A7-3FAF-CD5A-4408AB4941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8700" dirty="0"/>
              <a:t>LETS CODE!</a:t>
            </a:r>
          </a:p>
        </p:txBody>
      </p:sp>
    </p:spTree>
    <p:extLst>
      <p:ext uri="{BB962C8B-B14F-4D97-AF65-F5344CB8AC3E}">
        <p14:creationId xmlns:p14="http://schemas.microsoft.com/office/powerpoint/2010/main" val="21074026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9BBA-AE1A-8491-29BF-02392B6C7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89" y="4389438"/>
            <a:ext cx="22452822" cy="4937124"/>
          </a:xfrm>
        </p:spPr>
        <p:txBody>
          <a:bodyPr anchor="t"/>
          <a:lstStyle/>
          <a:p>
            <a:pPr algn="ctr"/>
            <a:r>
              <a:rPr lang="en-US" sz="9600" dirty="0">
                <a:ea typeface="Source Sans Pro" panose="020B0503030403020204" pitchFamily="34" charset="0"/>
              </a:rPr>
              <a:t>Bridging R Programming </a:t>
            </a:r>
            <a:br>
              <a:rPr lang="en-US" sz="9600" dirty="0">
                <a:ea typeface="Source Sans Pro" panose="020B0503030403020204" pitchFamily="34" charset="0"/>
              </a:rPr>
            </a:br>
            <a:r>
              <a:rPr lang="en-US" sz="9600" dirty="0">
                <a:ea typeface="Source Sans Pro" panose="020B0503030403020204" pitchFamily="34" charset="0"/>
              </a:rPr>
              <a:t>with Excel</a:t>
            </a:r>
            <a:br>
              <a:rPr lang="en-US" sz="9600" dirty="0">
                <a:ea typeface="Source Sans Pro" panose="020B0503030403020204" pitchFamily="34" charset="0"/>
              </a:rPr>
            </a:br>
            <a:r>
              <a:rPr lang="en-US" sz="6000" dirty="0"/>
              <a:t>The Future of Data Modeling</a:t>
            </a:r>
            <a:endParaRPr lang="en-US" sz="9600" dirty="0">
              <a:ea typeface="Source Sans Pro" panose="020B0503030403020204" pitchFamily="34" charset="0"/>
            </a:endParaRPr>
          </a:p>
        </p:txBody>
      </p:sp>
      <p:sp>
        <p:nvSpPr>
          <p:cNvPr id="3" name="Michael Charara | CDW | LinkedIn | Portfolio">
            <a:extLst>
              <a:ext uri="{FF2B5EF4-FFF2-40B4-BE49-F238E27FC236}">
                <a16:creationId xmlns:a16="http://schemas.microsoft.com/office/drawing/2014/main" id="{F8B6BA3B-60E7-7477-A29E-305EBD5B156D}"/>
              </a:ext>
            </a:extLst>
          </p:cNvPr>
          <p:cNvSpPr txBox="1">
            <a:spLocks/>
          </p:cNvSpPr>
          <p:nvPr/>
        </p:nvSpPr>
        <p:spPr>
          <a:xfrm>
            <a:off x="1270000" y="11597719"/>
            <a:ext cx="21844000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D5D5D5"/>
                </a:solidFill>
                <a:uFillTx/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11176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2pPr>
            <a:lvl3pPr marL="16764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3pPr>
            <a:lvl4pPr marL="22352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4pPr>
            <a:lvl5pPr marL="27940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5pPr>
            <a:lvl6pPr marL="33528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6pPr>
            <a:lvl7pPr marL="39116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7pPr>
            <a:lvl8pPr marL="44704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8pPr>
            <a:lvl9pPr marL="5029200" marR="0" indent="-558800" algn="l" defTabSz="24384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Graphik"/>
                <a:ea typeface="Graphik"/>
                <a:cs typeface="Graphik"/>
                <a:sym typeface="Graphik"/>
              </a:defRPr>
            </a:lvl9pPr>
          </a:lstStyle>
          <a:p>
            <a:pPr marL="0" marR="0" lvl="0" indent="0" algn="ctr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D5D5D5"/>
                </a:solidFill>
                <a:effectLst/>
                <a:uLnTx/>
                <a:uFillTx/>
                <a:latin typeface="Source Sans Pro" panose="020B0503030403020204" pitchFamily="34" charset="0"/>
                <a:sym typeface="Graphik Medium"/>
              </a:rPr>
              <a:t>Michael Charara | CDW | </a:t>
            </a:r>
            <a:r>
              <a:rPr kumimoji="0" lang="en-US" sz="35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sym typeface="Graphik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kumimoji="0" lang="en-US" sz="3500" b="1" i="0" u="none" strike="noStrike" kern="0" cap="none" spc="0" normalizeH="0" baseline="0" noProof="0" dirty="0">
                <a:ln>
                  <a:noFill/>
                </a:ln>
                <a:solidFill>
                  <a:srgbClr val="D5D5D5"/>
                </a:solidFill>
                <a:effectLst/>
                <a:uLnTx/>
                <a:uFillTx/>
                <a:latin typeface="Source Sans Pro" panose="020B0503030403020204" pitchFamily="34" charset="0"/>
                <a:sym typeface="Graphik Medium"/>
              </a:rPr>
              <a:t> | </a:t>
            </a:r>
            <a:r>
              <a:rPr kumimoji="0" lang="en-US" sz="35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sym typeface="Graphik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Portfolio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34500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100B-FB29-584E-AF75-1BB924F40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Repo for Everything!</a:t>
            </a:r>
          </a:p>
        </p:txBody>
      </p:sp>
      <p:sp>
        <p:nvSpPr>
          <p:cNvPr id="3" name="https://github.com/netdevmike/CDW-R-Programming-with-Excel.git">
            <a:extLst>
              <a:ext uri="{FF2B5EF4-FFF2-40B4-BE49-F238E27FC236}">
                <a16:creationId xmlns:a16="http://schemas.microsoft.com/office/drawing/2014/main" id="{65B5809A-7EFC-5284-DA16-87678AFDDB08}"/>
              </a:ext>
            </a:extLst>
          </p:cNvPr>
          <p:cNvSpPr txBox="1"/>
          <p:nvPr/>
        </p:nvSpPr>
        <p:spPr>
          <a:xfrm>
            <a:off x="8845731" y="7132982"/>
            <a:ext cx="669253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u="none"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https://github.com/netdevmike/CDW-R-Programming-with-Excel.git</a:t>
            </a:r>
          </a:p>
        </p:txBody>
      </p:sp>
    </p:spTree>
    <p:extLst>
      <p:ext uri="{BB962C8B-B14F-4D97-AF65-F5344CB8AC3E}">
        <p14:creationId xmlns:p14="http://schemas.microsoft.com/office/powerpoint/2010/main" val="9078499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557C-4F67-B8CC-C817-043920A1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09CDF-85B5-D725-77F7-26453D86F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1540" y="2208628"/>
            <a:ext cx="12860214" cy="9875520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Source Sans Pro Black" panose="020B0803030403020204" pitchFamily="34" charset="0"/>
              </a:rPr>
              <a:t>Education</a:t>
            </a:r>
          </a:p>
          <a:p>
            <a:pPr>
              <a:spcBef>
                <a:spcPts val="600"/>
              </a:spcBef>
            </a:pPr>
            <a:r>
              <a:rPr lang="en-US" dirty="0"/>
              <a:t>Bachelor in Biology with a Minor in Psychology</a:t>
            </a:r>
          </a:p>
          <a:p>
            <a:pPr>
              <a:spcBef>
                <a:spcPts val="600"/>
              </a:spcBef>
            </a:pPr>
            <a:r>
              <a:rPr lang="en-US" dirty="0"/>
              <a:t>Bachelor in Computer Science - Software Engineering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Source Sans Pro"/>
                <a:ea typeface="Source Sans Pro"/>
              </a:rPr>
              <a:t>Masters in Business Administration 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Masters in Information Management Systems</a:t>
            </a:r>
          </a:p>
          <a:p>
            <a:pPr marL="0" indent="0">
              <a:spcBef>
                <a:spcPts val="4200"/>
              </a:spcBef>
              <a:buNone/>
            </a:pPr>
            <a:r>
              <a:rPr lang="en-US" dirty="0">
                <a:latin typeface="Source Sans Pro Black" panose="020B0803030403020204" pitchFamily="34" charset="0"/>
              </a:rPr>
              <a:t>Certifications</a:t>
            </a:r>
          </a:p>
          <a:p>
            <a:pPr>
              <a:spcBef>
                <a:spcPts val="600"/>
              </a:spcBef>
            </a:pPr>
            <a:r>
              <a:rPr lang="en-US" dirty="0"/>
              <a:t>Master's Degree Certificates in Cybersecurity &amp; Data Analytics</a:t>
            </a:r>
          </a:p>
          <a:p>
            <a:pPr>
              <a:spcBef>
                <a:spcPts val="600"/>
              </a:spcBef>
            </a:pPr>
            <a:r>
              <a:rPr lang="en-US" dirty="0"/>
              <a:t>Multi-Cloud Certified Solutions Architect (GCP, AWS, AZURE), CCNA</a:t>
            </a:r>
          </a:p>
          <a:p>
            <a:pPr>
              <a:spcBef>
                <a:spcPts val="600"/>
              </a:spcBef>
            </a:pPr>
            <a:r>
              <a:rPr lang="en-US" dirty="0"/>
              <a:t>HMS Certifications in Physiology, Immunology, Biochemistry, Genetics</a:t>
            </a:r>
          </a:p>
          <a:p>
            <a:pPr marL="0" indent="0">
              <a:spcBef>
                <a:spcPts val="4200"/>
              </a:spcBef>
              <a:buNone/>
            </a:pPr>
            <a:r>
              <a:rPr lang="en-US" dirty="0">
                <a:latin typeface="Source Sans Pro Black" panose="020B0803030403020204" pitchFamily="34" charset="0"/>
              </a:rPr>
              <a:t>Work Experience</a:t>
            </a:r>
          </a:p>
          <a:p>
            <a:pPr>
              <a:spcBef>
                <a:spcPts val="600"/>
              </a:spcBef>
            </a:pPr>
            <a:r>
              <a:rPr lang="en-US" dirty="0"/>
              <a:t>Retail Chane manager- KFC, Pizza Hut, Tim Hortons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Source Sans Pro"/>
                <a:ea typeface="Source Sans Pro"/>
              </a:rPr>
              <a:t>Research Assistant Autosomal Dominant Polycystic Kidney Diseases</a:t>
            </a:r>
          </a:p>
          <a:p>
            <a:pPr>
              <a:spcBef>
                <a:spcPts val="600"/>
              </a:spcBef>
            </a:pPr>
            <a:r>
              <a:rPr lang="en-US" dirty="0"/>
              <a:t>Network Administrator - Focused on Automation</a:t>
            </a:r>
          </a:p>
          <a:p>
            <a:pPr>
              <a:spcBef>
                <a:spcPts val="600"/>
              </a:spcBef>
            </a:pPr>
            <a:r>
              <a:rPr lang="en-US" dirty="0"/>
              <a:t>Cloud Marketplace Program Manager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63B0B0-1E84-E41A-0A5C-AEA30D5B7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|    CDW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F0EEA6-0A69-3759-FAA3-D7D83E12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91A5DEF-0058-4ECA-934B-B59A1B0B553A}" type="slidenum">
              <a:rPr lang="en-US" smtClean="0"/>
              <a:pPr algn="r"/>
              <a:t>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1C5A32-7850-C096-8578-C24B75C9C96A}"/>
              </a:ext>
            </a:extLst>
          </p:cNvPr>
          <p:cNvGrpSpPr/>
          <p:nvPr/>
        </p:nvGrpSpPr>
        <p:grpSpPr>
          <a:xfrm>
            <a:off x="2207456" y="3995831"/>
            <a:ext cx="5480538" cy="6301115"/>
            <a:chOff x="1837593" y="2926080"/>
            <a:chExt cx="5480538" cy="630111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B55C611-46D6-C75D-8ACC-40622AE0F4B6}"/>
                </a:ext>
              </a:extLst>
            </p:cNvPr>
            <p:cNvSpPr/>
            <p:nvPr/>
          </p:nvSpPr>
          <p:spPr>
            <a:xfrm>
              <a:off x="2291862" y="2926080"/>
              <a:ext cx="4572000" cy="4572000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 cap="sq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C60311-9FF8-99B4-BD3D-3F1489C17570}"/>
                </a:ext>
              </a:extLst>
            </p:cNvPr>
            <p:cNvSpPr txBox="1"/>
            <p:nvPr/>
          </p:nvSpPr>
          <p:spPr>
            <a:xfrm>
              <a:off x="1837593" y="7780645"/>
              <a:ext cx="5480538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18288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ource Sans Pro Black" panose="020B0803030403020204" pitchFamily="34" charset="0"/>
                  <a:cs typeface="+mn-cs"/>
                </a:rPr>
                <a:t>Michael Charara</a:t>
              </a:r>
            </a:p>
            <a:p>
              <a:pPr marL="0" marR="0" lvl="0" indent="0" algn="ctr" defTabSz="18288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4000" kern="1200" dirty="0">
                  <a:latin typeface="Source Sans Pro" panose="020B0503030403020204" pitchFamily="34" charset="0"/>
                  <a:cs typeface="+mn-cs"/>
                </a:rPr>
                <a:t>Program Manager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8510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581E-9AA8-2BCC-4CDD-56B757F1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F9AF9-70C1-36BA-76DF-D02C9959F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spcAft>
                <a:spcPts val="3200"/>
              </a:spcAft>
            </a:pPr>
            <a:r>
              <a:rPr lang="en-US" sz="4400" dirty="0">
                <a:latin typeface="Source Sans Pro Black" panose="020B0803030403020204" pitchFamily="34" charset="0"/>
              </a:rPr>
              <a:t>Why R?</a:t>
            </a:r>
          </a:p>
          <a:p>
            <a:pPr>
              <a:spcAft>
                <a:spcPts val="3200"/>
              </a:spcAft>
            </a:pPr>
            <a:r>
              <a:rPr lang="en-US" sz="4400" dirty="0">
                <a:latin typeface="Source Sans Pro Black" panose="020B0803030403020204" pitchFamily="34" charset="0"/>
              </a:rPr>
              <a:t>Learning Objectives</a:t>
            </a:r>
          </a:p>
          <a:p>
            <a:pPr>
              <a:spcAft>
                <a:spcPts val="3200"/>
              </a:spcAft>
            </a:pPr>
            <a:r>
              <a:rPr lang="en-US" sz="4400" dirty="0">
                <a:latin typeface="Source Sans Pro Black" panose="020B0803030403020204" pitchFamily="34" charset="0"/>
              </a:rPr>
              <a:t>What is R?</a:t>
            </a:r>
          </a:p>
          <a:p>
            <a:pPr>
              <a:spcAft>
                <a:spcPts val="3200"/>
              </a:spcAft>
            </a:pPr>
            <a:r>
              <a:rPr lang="en-US" sz="4400" dirty="0">
                <a:latin typeface="Source Sans Pro Black" panose="020B0803030403020204" pitchFamily="34" charset="0"/>
              </a:rPr>
              <a:t>What is R Studio?</a:t>
            </a:r>
          </a:p>
          <a:p>
            <a:pPr>
              <a:spcAft>
                <a:spcPts val="3200"/>
              </a:spcAft>
            </a:pPr>
            <a:r>
              <a:rPr lang="en-US" sz="4400" dirty="0">
                <a:latin typeface="Source Sans Pro Black" panose="020B0803030403020204" pitchFamily="34" charset="0"/>
              </a:rPr>
              <a:t>Setup</a:t>
            </a:r>
          </a:p>
          <a:p>
            <a:pPr>
              <a:spcAft>
                <a:spcPts val="3200"/>
              </a:spcAft>
            </a:pPr>
            <a:r>
              <a:rPr lang="en-US" sz="4400" dirty="0">
                <a:latin typeface="Source Sans Pro Black" panose="020B0803030403020204" pitchFamily="34" charset="0"/>
              </a:rPr>
              <a:t>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A4E86-04A4-8679-4B8E-35F314013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|    CDW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3D33E-E5CE-4811-2B1F-0F7FC304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91A5DEF-0058-4ECA-934B-B59A1B0B553A}" type="slidenum">
              <a:rPr lang="en-US" smtClean="0"/>
              <a:pPr algn="r"/>
              <a:t>5</a:t>
            </a:fld>
            <a:endParaRPr lang="en-US"/>
          </a:p>
        </p:txBody>
      </p:sp>
      <p:pic>
        <p:nvPicPr>
          <p:cNvPr id="6" name="Blog-Header-R-Programming.jpg_copy-removebg-preview.png" descr="Blog-Header-R-Programming.jpg_copy-removebg-preview.png">
            <a:extLst>
              <a:ext uri="{FF2B5EF4-FFF2-40B4-BE49-F238E27FC236}">
                <a16:creationId xmlns:a16="http://schemas.microsoft.com/office/drawing/2014/main" id="{0A522A6C-8C7A-3D29-8728-DB3E84942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451" y="3074414"/>
            <a:ext cx="14811221" cy="86644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2134298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581E-9AA8-2BCC-4CDD-56B757F1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F9AF9-70C1-36BA-76DF-D02C9959F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defTabSz="2170176">
              <a:lnSpc>
                <a:spcPct val="100000"/>
              </a:lnSpc>
              <a:spcBef>
                <a:spcPts val="2100"/>
              </a:spcBef>
              <a:buClr>
                <a:srgbClr val="C00000"/>
              </a:buClr>
              <a:buSzPct val="100000"/>
              <a:defRPr sz="4272"/>
            </a:pPr>
            <a:r>
              <a:rPr lang="en-US" sz="4400" kern="0" dirty="0">
                <a:solidFill>
                  <a:srgbClr val="FFFFFF"/>
                </a:solidFill>
                <a:latin typeface="Source Sans Pro"/>
                <a:ea typeface="Source Sans Pro"/>
                <a:sym typeface="Graphik"/>
              </a:rPr>
              <a:t>Functions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Source Sans Pro"/>
                <a:sym typeface="Graphik"/>
              </a:rPr>
              <a:t> and </a:t>
            </a:r>
            <a:r>
              <a:rPr lang="en-US" sz="4400" kern="0" dirty="0">
                <a:solidFill>
                  <a:srgbClr val="FFFFFF"/>
                </a:solidFill>
                <a:latin typeface="Source Sans Pro"/>
                <a:ea typeface="Source Sans Pro"/>
                <a:sym typeface="Graphik"/>
              </a:rPr>
              <a:t>Features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Source Sans Pro"/>
                <a:sym typeface="Graphik"/>
              </a:rPr>
              <a:t> will </a:t>
            </a:r>
            <a:r>
              <a:rPr lang="en-US" sz="4400" kern="0" dirty="0">
                <a:solidFill>
                  <a:srgbClr val="FFFFFF"/>
                </a:solidFill>
                <a:latin typeface="Source Sans Pro"/>
                <a:ea typeface="Source Sans Pro"/>
                <a:sym typeface="Graphik"/>
              </a:rPr>
              <a:t>take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Source Sans Pro"/>
                <a:sym typeface="Graphik"/>
              </a:rPr>
              <a:t>you </a:t>
            </a:r>
            <a:r>
              <a:rPr lang="en-US" sz="4400" kern="0" dirty="0">
                <a:solidFill>
                  <a:srgbClr val="FFFFFF"/>
                </a:solidFill>
                <a:latin typeface="Source Sans Pro"/>
                <a:ea typeface="Source Sans Pro"/>
                <a:sym typeface="Graphik"/>
              </a:rPr>
              <a:t>FAR</a:t>
            </a:r>
            <a:endParaRPr lang="en-US" sz="4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Source Sans Pro"/>
            </a:endParaRPr>
          </a:p>
          <a:p>
            <a:pPr defTabSz="2170176">
              <a:lnSpc>
                <a:spcPct val="100000"/>
              </a:lnSpc>
              <a:spcBef>
                <a:spcPts val="2100"/>
              </a:spcBef>
              <a:buClr>
                <a:srgbClr val="C00000"/>
              </a:buClr>
              <a:buSzPct val="100000"/>
              <a:defRPr sz="4272"/>
            </a:pPr>
            <a:r>
              <a:rPr lang="en-US" sz="4400" kern="0" dirty="0">
                <a:solidFill>
                  <a:srgbClr val="FFFFFF"/>
                </a:solidFill>
                <a:latin typeface="Source Sans Pro"/>
                <a:ea typeface="Source Sans Pro"/>
                <a:sym typeface="Graphik"/>
              </a:rPr>
              <a:t>Beginner Friendly</a:t>
            </a:r>
            <a:endParaRPr lang="en-US" sz="4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Source Sans Pro"/>
            </a:endParaRPr>
          </a:p>
          <a:p>
            <a:pPr defTabSz="2170176">
              <a:lnSpc>
                <a:spcPct val="100000"/>
              </a:lnSpc>
              <a:spcBef>
                <a:spcPts val="2100"/>
              </a:spcBef>
              <a:buClr>
                <a:srgbClr val="C00000"/>
              </a:buClr>
              <a:buSzPct val="100000"/>
              <a:defRPr sz="4272"/>
            </a:pPr>
            <a:r>
              <a:rPr lang="en-US" sz="4400" kern="0" dirty="0">
                <a:solidFill>
                  <a:srgbClr val="FFFFFF"/>
                </a:solidFill>
                <a:latin typeface="Source Sans Pro"/>
                <a:ea typeface="Source Sans Pro"/>
                <a:sym typeface="Graphik"/>
              </a:rPr>
              <a:t>A few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Source Sans Pro"/>
                <a:sym typeface="Graphik"/>
              </a:rPr>
              <a:t> functions = a lot of power</a:t>
            </a:r>
            <a:endParaRPr lang="en-US" sz="4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Source Sans Pro"/>
            </a:endParaRPr>
          </a:p>
          <a:p>
            <a:pPr marR="0" algn="l" defTabSz="2170176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  <a:tabLst/>
              <a:defRPr sz="4272"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Source Sans Pro"/>
                <a:sym typeface="Graphik"/>
              </a:rPr>
              <a:t>Advanced libraries to make graphs</a:t>
            </a:r>
            <a:endParaRPr lang="en-US" sz="4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Source Sans Pro"/>
            </a:endParaRPr>
          </a:p>
          <a:p>
            <a:pPr marR="0" lvl="0" algn="l" defTabSz="2170176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C00000"/>
              </a:buClr>
              <a:buSzPct val="100000"/>
              <a:tabLst/>
              <a:defRPr sz="4272"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Source Sans Pro"/>
                <a:sym typeface="Graphik"/>
              </a:rPr>
              <a:t>Alot of tutorials online</a:t>
            </a:r>
            <a:endParaRPr lang="en-US" sz="4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Source Sans Pro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A4E86-04A4-8679-4B8E-35F314013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|    CDW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3D33E-E5CE-4811-2B1F-0F7FC304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91A5DEF-0058-4ECA-934B-B59A1B0B553A}" type="slidenum">
              <a:rPr lang="en-US" smtClean="0"/>
              <a:pPr algn="r"/>
              <a:t>6</a:t>
            </a:fld>
            <a:endParaRPr lang="en-US"/>
          </a:p>
        </p:txBody>
      </p:sp>
      <p:pic>
        <p:nvPicPr>
          <p:cNvPr id="7" name="R_logo.svg.png" descr="R_logo.svg.png">
            <a:extLst>
              <a:ext uri="{FF2B5EF4-FFF2-40B4-BE49-F238E27FC236}">
                <a16:creationId xmlns:a16="http://schemas.microsoft.com/office/drawing/2014/main" id="{0DD499D1-CDC5-7956-C9AC-9C04CD50F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206" y="3610957"/>
            <a:ext cx="8380957" cy="64940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128287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581E-9AA8-2BCC-4CDD-56B757F1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F9AF9-70C1-36BA-76DF-D02C9959F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9577" y="8331590"/>
            <a:ext cx="18844846" cy="4636616"/>
          </a:xfrm>
        </p:spPr>
        <p:txBody>
          <a:bodyPr anchor="ctr"/>
          <a:lstStyle/>
          <a:p>
            <a:pPr defTabSz="610870">
              <a:defRPr sz="3256"/>
            </a:pPr>
            <a:r>
              <a:rPr lang="en-US" sz="3600" dirty="0"/>
              <a:t>Meta uses advanced tools like R programming for behavior analysis and social media analytics.</a:t>
            </a:r>
          </a:p>
          <a:p>
            <a:pPr defTabSz="610870">
              <a:defRPr sz="3256"/>
            </a:pPr>
            <a:r>
              <a:rPr lang="en-US" sz="3600" dirty="0"/>
              <a:t>R is used in data management, data analytics, economic forecasting, and business-decision making at Google.</a:t>
            </a:r>
          </a:p>
          <a:p>
            <a:pPr defTabSz="610870">
              <a:defRPr sz="3256"/>
            </a:pPr>
            <a:r>
              <a:rPr lang="en-US" sz="3600" dirty="0"/>
              <a:t>Amazon data scientists and analysts use R for statistics and machine learning to build analytics systems that can measure the marketing ROI average salaries for Amazon employees.</a:t>
            </a:r>
          </a:p>
          <a:p>
            <a:pPr marL="0" marR="0" lvl="0" indent="0" algn="l" defTabSz="2170176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C00000"/>
              </a:buClr>
              <a:buSzPct val="100000"/>
              <a:buNone/>
              <a:tabLst/>
              <a:defRPr sz="4272"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Graphik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A4E86-04A4-8679-4B8E-35F314013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|    CDW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3D33E-E5CE-4811-2B1F-0F7FC304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91A5DEF-0058-4ECA-934B-B59A1B0B553A}" type="slidenum">
              <a:rPr lang="en-US" smtClean="0"/>
              <a:pPr algn="r"/>
              <a:t>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C25BB3-AE86-851D-1D4F-C64E6233FCB2}"/>
              </a:ext>
            </a:extLst>
          </p:cNvPr>
          <p:cNvGrpSpPr/>
          <p:nvPr/>
        </p:nvGrpSpPr>
        <p:grpSpPr>
          <a:xfrm>
            <a:off x="1593441" y="2413700"/>
            <a:ext cx="21197119" cy="3952265"/>
            <a:chOff x="806861" y="2413700"/>
            <a:chExt cx="21197119" cy="3952265"/>
          </a:xfrm>
        </p:grpSpPr>
        <p:pic>
          <p:nvPicPr>
            <p:cNvPr id="8" name="PngItem_12080.png" descr="PngItem_12080.png">
              <a:extLst>
                <a:ext uri="{FF2B5EF4-FFF2-40B4-BE49-F238E27FC236}">
                  <a16:creationId xmlns:a16="http://schemas.microsoft.com/office/drawing/2014/main" id="{B6723EC4-4113-064F-BF38-CD9A7C88C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6861" y="3676519"/>
              <a:ext cx="7241032" cy="219663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9" name="google-logo-6278331_1280.png" descr="google-logo-6278331_1280.png">
              <a:extLst>
                <a:ext uri="{FF2B5EF4-FFF2-40B4-BE49-F238E27FC236}">
                  <a16:creationId xmlns:a16="http://schemas.microsoft.com/office/drawing/2014/main" id="{0D927C8A-E1D1-28A1-5D56-C0D96A9B2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4464" y="2413700"/>
              <a:ext cx="3875072" cy="395226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" name="logo-Meta.png" descr="logo-Meta.png">
              <a:extLst>
                <a:ext uri="{FF2B5EF4-FFF2-40B4-BE49-F238E27FC236}">
                  <a16:creationId xmlns:a16="http://schemas.microsoft.com/office/drawing/2014/main" id="{44911FD0-791D-9FB4-57BE-99E4E4A37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23" r="7927"/>
            <a:stretch/>
          </p:blipFill>
          <p:spPr>
            <a:xfrm>
              <a:off x="16336107" y="2581755"/>
              <a:ext cx="5667873" cy="378421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85328719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581E-9AA8-2BCC-4CDD-56B757F1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F9AF9-70C1-36BA-76DF-D02C9959F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7840" y="2567354"/>
            <a:ext cx="12581792" cy="9530862"/>
          </a:xfrm>
        </p:spPr>
        <p:txBody>
          <a:bodyPr anchor="ctr"/>
          <a:lstStyle/>
          <a:p>
            <a:pPr>
              <a:buSzPct val="100000"/>
              <a:defRPr sz="5000"/>
            </a:pPr>
            <a:r>
              <a:rPr lang="en-US" sz="3600" dirty="0"/>
              <a:t>R is a programming language for statistical computing and graphics.</a:t>
            </a:r>
          </a:p>
          <a:p>
            <a:pPr>
              <a:buSzPct val="100000"/>
              <a:defRPr sz="5000"/>
            </a:pPr>
            <a:r>
              <a:rPr lang="en-US" sz="3600" dirty="0">
                <a:latin typeface="Source Sans Pro"/>
                <a:ea typeface="Source Sans Pro"/>
              </a:rPr>
              <a:t>The most popular statistical software in circulation today </a:t>
            </a:r>
          </a:p>
          <a:p>
            <a:pPr marL="1244600" lvl="1" indent="-685800">
              <a:buSzPct val="100000"/>
              <a:buFont typeface="Wingdings" panose="05000000000000000000" pitchFamily="2" charset="2"/>
              <a:buChar char="§"/>
              <a:defRPr sz="5000"/>
            </a:pPr>
            <a:r>
              <a:rPr lang="en-US" sz="3600" dirty="0">
                <a:latin typeface="Source Sans Pro"/>
                <a:ea typeface="Source Sans Pro"/>
              </a:rPr>
              <a:t>Source: How Companies Use R to Compete in a Data-Driven World, </a:t>
            </a:r>
            <a:r>
              <a:rPr lang="en-US" sz="3600" u="sng" dirty="0">
                <a:latin typeface="Source Sans Pro"/>
                <a:ea typeface="Source Sans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data-informed.com</a:t>
            </a:r>
          </a:p>
          <a:p>
            <a:pPr>
              <a:buSzPct val="100000"/>
              <a:defRPr sz="5000"/>
            </a:pPr>
            <a:r>
              <a:rPr lang="en-US" sz="3600">
                <a:latin typeface="Source Sans Pro"/>
                <a:ea typeface="Source Sans Pro"/>
              </a:rPr>
              <a:t>Download</a:t>
            </a:r>
            <a:r>
              <a:rPr lang="en-US" sz="3600" dirty="0">
                <a:latin typeface="Source Sans Pro"/>
                <a:ea typeface="Source Sans Pro"/>
              </a:rPr>
              <a:t> R! - </a:t>
            </a:r>
            <a:r>
              <a:rPr lang="en-US" sz="3600" u="sng" dirty="0">
                <a:latin typeface="Source Sans Pro"/>
                <a:ea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</a:t>
            </a:r>
          </a:p>
          <a:p>
            <a:pPr marR="0" lvl="0" algn="l" defTabSz="2170176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C00000"/>
              </a:buClr>
              <a:buSzPct val="100000"/>
              <a:tabLst/>
              <a:defRPr sz="4272"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Graphik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A4E86-04A4-8679-4B8E-35F314013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|    CDW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3D33E-E5CE-4811-2B1F-0F7FC304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91A5DEF-0058-4ECA-934B-B59A1B0B553A}" type="slidenum">
              <a:rPr lang="en-US" smtClean="0"/>
              <a:pPr algn="r"/>
              <a:t>8</a:t>
            </a:fld>
            <a:endParaRPr lang="en-US"/>
          </a:p>
        </p:txBody>
      </p:sp>
      <p:pic>
        <p:nvPicPr>
          <p:cNvPr id="6" name="output-onlinegiftools.gif" descr="output-onlinegiftools.gif">
            <a:extLst>
              <a:ext uri="{FF2B5EF4-FFF2-40B4-BE49-F238E27FC236}">
                <a16:creationId xmlns:a16="http://schemas.microsoft.com/office/drawing/2014/main" id="{AB24DF8E-5ACA-82B1-8725-6D95651C545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227172" y="4199483"/>
            <a:ext cx="6096001" cy="4876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104670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581E-9AA8-2BCC-4CDD-56B757F1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F9AF9-70C1-36BA-76DF-D02C9959F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7840" y="2567354"/>
            <a:ext cx="12581792" cy="9530862"/>
          </a:xfrm>
        </p:spPr>
        <p:txBody>
          <a:bodyPr anchor="ctr"/>
          <a:lstStyle/>
          <a:p>
            <a:pPr>
              <a:buSzPct val="100000"/>
            </a:pPr>
            <a:r>
              <a:rPr lang="en-US" sz="3600" dirty="0"/>
              <a:t>IDE – Integrated Development Environment</a:t>
            </a:r>
          </a:p>
          <a:p>
            <a:pPr marL="1130300" lvl="1" indent="-571500">
              <a:buSzPct val="100000"/>
              <a:buFont typeface="Wingdings" panose="05000000000000000000" pitchFamily="2" charset="2"/>
              <a:buChar char="§"/>
            </a:pPr>
            <a:r>
              <a:rPr lang="en-US" sz="3600" dirty="0">
                <a:latin typeface="Source Sans Pro"/>
                <a:ea typeface="Source Sans Pro"/>
              </a:rPr>
              <a:t>Adds additional functionality e.g. git, shiny projects, markdown templates</a:t>
            </a:r>
          </a:p>
          <a:p>
            <a:pPr>
              <a:buSzPct val="100000"/>
            </a:pPr>
            <a:r>
              <a:rPr lang="en-US" sz="3600" dirty="0">
                <a:latin typeface="Source Sans Pro"/>
                <a:ea typeface="Source Sans Pro"/>
              </a:rPr>
              <a:t>R studio is the most popular IDE for R</a:t>
            </a:r>
          </a:p>
          <a:p>
            <a:pPr>
              <a:buSzPct val="100000"/>
            </a:pPr>
            <a:r>
              <a:rPr lang="en-US" sz="3600" dirty="0">
                <a:latin typeface="Source Sans Pro"/>
                <a:ea typeface="Source Sans Pro"/>
              </a:rPr>
              <a:t>Not needed to execute R</a:t>
            </a:r>
          </a:p>
          <a:p>
            <a:pPr>
              <a:buSzPct val="100000"/>
            </a:pPr>
            <a:r>
              <a:rPr lang="en-US" sz="3600" dirty="0">
                <a:latin typeface="Source Sans Pro"/>
                <a:ea typeface="Source Sans Pro"/>
              </a:rPr>
              <a:t>R Studio sits atop the installed R version. </a:t>
            </a:r>
          </a:p>
          <a:p>
            <a:pPr>
              <a:buSzPct val="100000"/>
            </a:pPr>
            <a:r>
              <a:rPr lang="en-US" sz="3600" dirty="0"/>
              <a:t>Download R Studio!  - </a:t>
            </a:r>
            <a:r>
              <a:rPr lang="en-US" sz="36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https://posit.co/download/rstudio-desktop/</a:t>
            </a:r>
          </a:p>
          <a:p>
            <a:pPr marR="0" lvl="0" algn="l" defTabSz="2170176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C00000"/>
              </a:buClr>
              <a:buSzPct val="100000"/>
              <a:tabLst/>
              <a:defRPr sz="4272"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Graphik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A4E86-04A4-8679-4B8E-35F314013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|    CDW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3D33E-E5CE-4811-2B1F-0F7FC304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91A5DEF-0058-4ECA-934B-B59A1B0B553A}" type="slidenum">
              <a:rPr lang="en-US" smtClean="0"/>
              <a:pPr algn="r"/>
              <a:t>9</a:t>
            </a:fld>
            <a:endParaRPr lang="en-US"/>
          </a:p>
        </p:txBody>
      </p:sp>
      <p:pic>
        <p:nvPicPr>
          <p:cNvPr id="7" name="rstudio-icon-512x512-0ccdiob5.png" descr="rstudio-icon-512x512-0ccdiob5.png">
            <a:extLst>
              <a:ext uri="{FF2B5EF4-FFF2-40B4-BE49-F238E27FC236}">
                <a16:creationId xmlns:a16="http://schemas.microsoft.com/office/drawing/2014/main" id="{62501C16-01DF-47BD-5886-9DB55055F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8597" y="4747846"/>
            <a:ext cx="4610398" cy="46103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4724675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CDW">
  <a:themeElements>
    <a:clrScheme name="CDW Color Scheme">
      <a:dk1>
        <a:srgbClr val="000000"/>
      </a:dk1>
      <a:lt1>
        <a:srgbClr val="FFFFFF"/>
      </a:lt1>
      <a:dk2>
        <a:srgbClr val="54565B"/>
      </a:dk2>
      <a:lt2>
        <a:srgbClr val="BCBCBC"/>
      </a:lt2>
      <a:accent1>
        <a:srgbClr val="CC0000"/>
      </a:accent1>
      <a:accent2>
        <a:srgbClr val="007299"/>
      </a:accent2>
      <a:accent3>
        <a:srgbClr val="76236D"/>
      </a:accent3>
      <a:accent4>
        <a:srgbClr val="009483"/>
      </a:accent4>
      <a:accent5>
        <a:srgbClr val="A6192E"/>
      </a:accent5>
      <a:accent6>
        <a:srgbClr val="EE2737"/>
      </a:accent6>
      <a:hlink>
        <a:srgbClr val="A6192E"/>
      </a:hlink>
      <a:folHlink>
        <a:srgbClr val="898B8E"/>
      </a:folHlink>
    </a:clrScheme>
    <a:fontScheme name="Custom 43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 cap="sq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731</Words>
  <Application>Microsoft Office PowerPoint</Application>
  <PresentationFormat>Custom</PresentationFormat>
  <Paragraphs>114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1_CDW</vt:lpstr>
      <vt:lpstr>PowerPoint Presentation</vt:lpstr>
      <vt:lpstr>Bridging R Programming  with Excel The Future of Data Modeling</vt:lpstr>
      <vt:lpstr>GitHub Repo for Everything!</vt:lpstr>
      <vt:lpstr>About me</vt:lpstr>
      <vt:lpstr>Agenda</vt:lpstr>
      <vt:lpstr>WHY R?</vt:lpstr>
      <vt:lpstr>Who uses R?</vt:lpstr>
      <vt:lpstr>What is R?</vt:lpstr>
      <vt:lpstr>What is R Studio?</vt:lpstr>
      <vt:lpstr>R Studio has four main panes </vt:lpstr>
      <vt:lpstr>R workflow</vt:lpstr>
      <vt:lpstr>R uses functions, libraries and objects</vt:lpstr>
      <vt:lpstr>Lets build our toolbox (Libraries)</vt:lpstr>
      <vt:lpstr>R uses functions, libraries and objects</vt:lpstr>
      <vt:lpstr>LETS CODE!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Bridging R Programming with Excel</dc:title>
  <cp:lastModifiedBy>Kara Kelleher</cp:lastModifiedBy>
  <cp:revision>29</cp:revision>
  <dcterms:modified xsi:type="dcterms:W3CDTF">2024-01-10T15:28:46Z</dcterms:modified>
</cp:coreProperties>
</file>